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 id="2147483682" r:id="rId6"/>
    <p:sldMasterId id="2147483684" r:id="rId7"/>
  </p:sldMasterIdLst>
  <p:notesMasterIdLst>
    <p:notesMasterId r:id="rId32"/>
  </p:notesMasterIdLst>
  <p:handoutMasterIdLst>
    <p:handoutMasterId r:id="rId33"/>
  </p:handoutMasterIdLst>
  <p:sldIdLst>
    <p:sldId id="259" r:id="rId8"/>
    <p:sldId id="301" r:id="rId9"/>
    <p:sldId id="257" r:id="rId10"/>
    <p:sldId id="1470" r:id="rId11"/>
    <p:sldId id="1471" r:id="rId12"/>
    <p:sldId id="1474" r:id="rId13"/>
    <p:sldId id="446" r:id="rId14"/>
    <p:sldId id="268" r:id="rId15"/>
    <p:sldId id="1467" r:id="rId16"/>
    <p:sldId id="1469" r:id="rId17"/>
    <p:sldId id="1465" r:id="rId18"/>
    <p:sldId id="1397" r:id="rId19"/>
    <p:sldId id="1403" r:id="rId20"/>
    <p:sldId id="1464" r:id="rId21"/>
    <p:sldId id="1410" r:id="rId22"/>
    <p:sldId id="1402" r:id="rId23"/>
    <p:sldId id="260" r:id="rId24"/>
    <p:sldId id="302" r:id="rId25"/>
    <p:sldId id="445" r:id="rId26"/>
    <p:sldId id="1404" r:id="rId27"/>
    <p:sldId id="1409" r:id="rId28"/>
    <p:sldId id="1408" r:id="rId29"/>
    <p:sldId id="1466" r:id="rId30"/>
    <p:sldId id="140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 McConnell" initials="EM" lastIdx="8" clrIdx="0">
    <p:extLst>
      <p:ext uri="{19B8F6BF-5375-455C-9EA6-DF929625EA0E}">
        <p15:presenceInfo xmlns:p15="http://schemas.microsoft.com/office/powerpoint/2012/main" userId="S::Eliza.McConnell@skillsforcare.org.uk::93dfa243-09ac-4636-bb57-c48a7a2fd3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67"/>
    <a:srgbClr val="330072"/>
    <a:srgbClr val="008C95"/>
    <a:srgbClr val="005EB8"/>
    <a:srgbClr val="E87722"/>
    <a:srgbClr val="CACACA"/>
    <a:srgbClr val="BA0C2F"/>
    <a:srgbClr val="00A651"/>
    <a:srgbClr val="FFB81C"/>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9DD2C-C050-4F12-AC14-718BFADDE4CC}" v="18" dt="2024-03-22T14:30:3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5"/>
    <p:restoredTop sz="81235" autoAdjust="0"/>
  </p:normalViewPr>
  <p:slideViewPr>
    <p:cSldViewPr snapToGrid="0" snapToObjects="1">
      <p:cViewPr varScale="1">
        <p:scale>
          <a:sx n="90" d="100"/>
          <a:sy n="90" d="100"/>
        </p:scale>
        <p:origin x="230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Croskell" userId="cbecb17c-f14d-4fe4-82f4-843463434305" providerId="ADAL" clId="{2C3A8B10-B276-4EEA-9A4D-730B00948093}"/>
    <pc:docChg chg="undo redo custSel addSld delSld modSld sldOrd">
      <pc:chgData name="Jill Croskell" userId="cbecb17c-f14d-4fe4-82f4-843463434305" providerId="ADAL" clId="{2C3A8B10-B276-4EEA-9A4D-730B00948093}" dt="2024-03-05T10:51:18.256" v="1543" actId="2696"/>
      <pc:docMkLst>
        <pc:docMk/>
      </pc:docMkLst>
      <pc:sldChg chg="modSp del mod ord">
        <pc:chgData name="Jill Croskell" userId="cbecb17c-f14d-4fe4-82f4-843463434305" providerId="ADAL" clId="{2C3A8B10-B276-4EEA-9A4D-730B00948093}" dt="2024-03-05T10:51:18.256" v="1543" actId="2696"/>
        <pc:sldMkLst>
          <pc:docMk/>
          <pc:sldMk cId="3539445405" sldId="258"/>
        </pc:sldMkLst>
        <pc:spChg chg="mod">
          <ac:chgData name="Jill Croskell" userId="cbecb17c-f14d-4fe4-82f4-843463434305" providerId="ADAL" clId="{2C3A8B10-B276-4EEA-9A4D-730B00948093}" dt="2024-03-04T15:52:27.042" v="188" actId="20577"/>
          <ac:spMkLst>
            <pc:docMk/>
            <pc:sldMk cId="3539445405" sldId="258"/>
            <ac:spMk id="2" creationId="{828BBC30-B5D0-B5B8-A205-D4FB27114ECE}"/>
          </ac:spMkLst>
        </pc:spChg>
      </pc:sldChg>
      <pc:sldChg chg="modSp mod">
        <pc:chgData name="Jill Croskell" userId="cbecb17c-f14d-4fe4-82f4-843463434305" providerId="ADAL" clId="{2C3A8B10-B276-4EEA-9A4D-730B00948093}" dt="2024-02-26T14:19:41.197" v="33" actId="20577"/>
        <pc:sldMkLst>
          <pc:docMk/>
          <pc:sldMk cId="1149484372" sldId="259"/>
        </pc:sldMkLst>
        <pc:spChg chg="mod">
          <ac:chgData name="Jill Croskell" userId="cbecb17c-f14d-4fe4-82f4-843463434305" providerId="ADAL" clId="{2C3A8B10-B276-4EEA-9A4D-730B00948093}" dt="2024-02-26T14:19:41.197" v="33" actId="20577"/>
          <ac:spMkLst>
            <pc:docMk/>
            <pc:sldMk cId="1149484372" sldId="259"/>
            <ac:spMk id="2" creationId="{1761ECAB-A636-4200-A4C5-86129805090C}"/>
          </ac:spMkLst>
        </pc:spChg>
      </pc:sldChg>
      <pc:sldChg chg="modNotesTx">
        <pc:chgData name="Jill Croskell" userId="cbecb17c-f14d-4fe4-82f4-843463434305" providerId="ADAL" clId="{2C3A8B10-B276-4EEA-9A4D-730B00948093}" dt="2024-03-04T16:24:36.953" v="648" actId="113"/>
        <pc:sldMkLst>
          <pc:docMk/>
          <pc:sldMk cId="4189251475" sldId="260"/>
        </pc:sldMkLst>
      </pc:sldChg>
      <pc:sldChg chg="ord modNotesTx">
        <pc:chgData name="Jill Croskell" userId="cbecb17c-f14d-4fe4-82f4-843463434305" providerId="ADAL" clId="{2C3A8B10-B276-4EEA-9A4D-730B00948093}" dt="2024-03-04T16:34:09.534" v="662" actId="20577"/>
        <pc:sldMkLst>
          <pc:docMk/>
          <pc:sldMk cId="4289307347" sldId="268"/>
        </pc:sldMkLst>
      </pc:sldChg>
      <pc:sldChg chg="modSp mod modNotesTx">
        <pc:chgData name="Jill Croskell" userId="cbecb17c-f14d-4fe4-82f4-843463434305" providerId="ADAL" clId="{2C3A8B10-B276-4EEA-9A4D-730B00948093}" dt="2024-03-04T16:51:47.396" v="1407" actId="20577"/>
        <pc:sldMkLst>
          <pc:docMk/>
          <pc:sldMk cId="3882109703" sldId="1397"/>
        </pc:sldMkLst>
        <pc:spChg chg="mod">
          <ac:chgData name="Jill Croskell" userId="cbecb17c-f14d-4fe4-82f4-843463434305" providerId="ADAL" clId="{2C3A8B10-B276-4EEA-9A4D-730B00948093}" dt="2024-03-04T16:51:47.396" v="1407" actId="20577"/>
          <ac:spMkLst>
            <pc:docMk/>
            <pc:sldMk cId="3882109703" sldId="1397"/>
            <ac:spMk id="3" creationId="{A5CDE23F-86AD-CF4E-2EEF-7F3FAA03D3F2}"/>
          </ac:spMkLst>
        </pc:spChg>
      </pc:sldChg>
      <pc:sldChg chg="modSp mod">
        <pc:chgData name="Jill Croskell" userId="cbecb17c-f14d-4fe4-82f4-843463434305" providerId="ADAL" clId="{2C3A8B10-B276-4EEA-9A4D-730B00948093}" dt="2024-03-04T15:56:10.056" v="222" actId="5793"/>
        <pc:sldMkLst>
          <pc:docMk/>
          <pc:sldMk cId="462064403" sldId="1402"/>
        </pc:sldMkLst>
        <pc:spChg chg="mod">
          <ac:chgData name="Jill Croskell" userId="cbecb17c-f14d-4fe4-82f4-843463434305" providerId="ADAL" clId="{2C3A8B10-B276-4EEA-9A4D-730B00948093}" dt="2024-03-04T15:56:10.056" v="222" actId="5793"/>
          <ac:spMkLst>
            <pc:docMk/>
            <pc:sldMk cId="462064403" sldId="1402"/>
            <ac:spMk id="5" creationId="{3301E6BF-414F-CD40-152C-178CD3670FB8}"/>
          </ac:spMkLst>
        </pc:spChg>
      </pc:sldChg>
      <pc:sldChg chg="ord">
        <pc:chgData name="Jill Croskell" userId="cbecb17c-f14d-4fe4-82f4-843463434305" providerId="ADAL" clId="{2C3A8B10-B276-4EEA-9A4D-730B00948093}" dt="2024-03-04T16:13:00.025" v="226"/>
        <pc:sldMkLst>
          <pc:docMk/>
          <pc:sldMk cId="2852920985" sldId="1403"/>
        </pc:sldMkLst>
      </pc:sldChg>
      <pc:sldChg chg="modNotesTx">
        <pc:chgData name="Jill Croskell" userId="cbecb17c-f14d-4fe4-82f4-843463434305" providerId="ADAL" clId="{2C3A8B10-B276-4EEA-9A4D-730B00948093}" dt="2024-03-04T16:24:08.970" v="646" actId="20577"/>
        <pc:sldMkLst>
          <pc:docMk/>
          <pc:sldMk cId="1025513708" sldId="1410"/>
        </pc:sldMkLst>
      </pc:sldChg>
      <pc:sldChg chg="del modNotesTx">
        <pc:chgData name="Jill Croskell" userId="cbecb17c-f14d-4fe4-82f4-843463434305" providerId="ADAL" clId="{2C3A8B10-B276-4EEA-9A4D-730B00948093}" dt="2024-03-04T16:38:39.695" v="1029" actId="2696"/>
        <pc:sldMkLst>
          <pc:docMk/>
          <pc:sldMk cId="2309659442" sldId="1462"/>
        </pc:sldMkLst>
      </pc:sldChg>
      <pc:sldChg chg="addSp delSp modSp mod setBg modNotesTx">
        <pc:chgData name="Jill Croskell" userId="cbecb17c-f14d-4fe4-82f4-843463434305" providerId="ADAL" clId="{2C3A8B10-B276-4EEA-9A4D-730B00948093}" dt="2024-03-04T16:46:20.242" v="1331" actId="20577"/>
        <pc:sldMkLst>
          <pc:docMk/>
          <pc:sldMk cId="3551650839" sldId="1464"/>
        </pc:sldMkLst>
        <pc:spChg chg="mod">
          <ac:chgData name="Jill Croskell" userId="cbecb17c-f14d-4fe4-82f4-843463434305" providerId="ADAL" clId="{2C3A8B10-B276-4EEA-9A4D-730B00948093}" dt="2024-03-04T16:04:30.757" v="224" actId="26606"/>
          <ac:spMkLst>
            <pc:docMk/>
            <pc:sldMk cId="3551650839" sldId="1464"/>
            <ac:spMk id="2" creationId="{AE78DB99-926D-CFD2-9F9C-D82B429E3D99}"/>
          </ac:spMkLst>
        </pc:spChg>
        <pc:spChg chg="del mod">
          <ac:chgData name="Jill Croskell" userId="cbecb17c-f14d-4fe4-82f4-843463434305" providerId="ADAL" clId="{2C3A8B10-B276-4EEA-9A4D-730B00948093}" dt="2024-03-04T16:04:30.757" v="224" actId="26606"/>
          <ac:spMkLst>
            <pc:docMk/>
            <pc:sldMk cId="3551650839" sldId="1464"/>
            <ac:spMk id="5" creationId="{C46B403F-9D30-FE50-5D9C-B23AF4E91F48}"/>
          </ac:spMkLst>
        </pc:spChg>
        <pc:spChg chg="add">
          <ac:chgData name="Jill Croskell" userId="cbecb17c-f14d-4fe4-82f4-843463434305" providerId="ADAL" clId="{2C3A8B10-B276-4EEA-9A4D-730B00948093}" dt="2024-03-04T16:04:30.757" v="224" actId="26606"/>
          <ac:spMkLst>
            <pc:docMk/>
            <pc:sldMk cId="3551650839" sldId="1464"/>
            <ac:spMk id="11" creationId="{2659FDB4-FCBE-4A89-B46D-43D4FA54464D}"/>
          </ac:spMkLst>
        </pc:spChg>
        <pc:graphicFrameChg chg="add">
          <ac:chgData name="Jill Croskell" userId="cbecb17c-f14d-4fe4-82f4-843463434305" providerId="ADAL" clId="{2C3A8B10-B276-4EEA-9A4D-730B00948093}" dt="2024-03-04T16:04:30.757" v="224" actId="26606"/>
          <ac:graphicFrameMkLst>
            <pc:docMk/>
            <pc:sldMk cId="3551650839" sldId="1464"/>
            <ac:graphicFrameMk id="7" creationId="{217DE91F-BB7A-FB88-47BE-85AE1D2BCEF9}"/>
          </ac:graphicFrameMkLst>
        </pc:graphicFrameChg>
        <pc:cxnChg chg="add">
          <ac:chgData name="Jill Croskell" userId="cbecb17c-f14d-4fe4-82f4-843463434305" providerId="ADAL" clId="{2C3A8B10-B276-4EEA-9A4D-730B00948093}" dt="2024-03-04T16:04:30.757" v="224" actId="26606"/>
          <ac:cxnSpMkLst>
            <pc:docMk/>
            <pc:sldMk cId="3551650839" sldId="1464"/>
            <ac:cxnSpMk id="13" creationId="{C8F51B3F-8331-4E4A-AE96-D47B1006EEAD}"/>
          </ac:cxnSpMkLst>
        </pc:cxnChg>
      </pc:sldChg>
      <pc:sldChg chg="modSp add mod">
        <pc:chgData name="Jill Croskell" userId="cbecb17c-f14d-4fe4-82f4-843463434305" providerId="ADAL" clId="{2C3A8B10-B276-4EEA-9A4D-730B00948093}" dt="2024-03-04T16:21:23.926" v="466" actId="20577"/>
        <pc:sldMkLst>
          <pc:docMk/>
          <pc:sldMk cId="3993681174" sldId="1466"/>
        </pc:sldMkLst>
        <pc:spChg chg="mod">
          <ac:chgData name="Jill Croskell" userId="cbecb17c-f14d-4fe4-82f4-843463434305" providerId="ADAL" clId="{2C3A8B10-B276-4EEA-9A4D-730B00948093}" dt="2024-03-04T16:21:23.926" v="466" actId="20577"/>
          <ac:spMkLst>
            <pc:docMk/>
            <pc:sldMk cId="3993681174" sldId="1466"/>
            <ac:spMk id="2" creationId="{EAF275F5-A7FB-4F83-92C0-EFA5CEAEE0C2}"/>
          </ac:spMkLst>
        </pc:spChg>
      </pc:sldChg>
      <pc:sldChg chg="add modNotesTx">
        <pc:chgData name="Jill Croskell" userId="cbecb17c-f14d-4fe4-82f4-843463434305" providerId="ADAL" clId="{2C3A8B10-B276-4EEA-9A4D-730B00948093}" dt="2024-03-04T16:38:07.133" v="1028" actId="113"/>
        <pc:sldMkLst>
          <pc:docMk/>
          <pc:sldMk cId="3953781455" sldId="1467"/>
        </pc:sldMkLst>
      </pc:sldChg>
      <pc:sldChg chg="addSp modSp mod setBg modNotesTx">
        <pc:chgData name="Jill Croskell" userId="cbecb17c-f14d-4fe4-82f4-843463434305" providerId="ADAL" clId="{2C3A8B10-B276-4EEA-9A4D-730B00948093}" dt="2024-03-04T16:56:49.825" v="1542" actId="26606"/>
        <pc:sldMkLst>
          <pc:docMk/>
          <pc:sldMk cId="1855697723" sldId="1469"/>
        </pc:sldMkLst>
        <pc:spChg chg="mod">
          <ac:chgData name="Jill Croskell" userId="cbecb17c-f14d-4fe4-82f4-843463434305" providerId="ADAL" clId="{2C3A8B10-B276-4EEA-9A4D-730B00948093}" dt="2024-03-04T16:56:49.825" v="1542" actId="26606"/>
          <ac:spMkLst>
            <pc:docMk/>
            <pc:sldMk cId="1855697723" sldId="1469"/>
            <ac:spMk id="2" creationId="{6A7E7C98-C933-E060-D229-5FA7D6C57A18}"/>
          </ac:spMkLst>
        </pc:spChg>
        <pc:spChg chg="mod ord">
          <ac:chgData name="Jill Croskell" userId="cbecb17c-f14d-4fe4-82f4-843463434305" providerId="ADAL" clId="{2C3A8B10-B276-4EEA-9A4D-730B00948093}" dt="2024-03-04T16:56:49.825" v="1542" actId="26606"/>
          <ac:spMkLst>
            <pc:docMk/>
            <pc:sldMk cId="1855697723" sldId="1469"/>
            <ac:spMk id="3" creationId="{7D1D8B8D-6F3E-7BD6-AFC1-1312BC1F85FD}"/>
          </ac:spMkLst>
        </pc:spChg>
        <pc:spChg chg="mod">
          <ac:chgData name="Jill Croskell" userId="cbecb17c-f14d-4fe4-82f4-843463434305" providerId="ADAL" clId="{2C3A8B10-B276-4EEA-9A4D-730B00948093}" dt="2024-03-04T16:56:49.825" v="1542" actId="26606"/>
          <ac:spMkLst>
            <pc:docMk/>
            <pc:sldMk cId="1855697723" sldId="1469"/>
            <ac:spMk id="4" creationId="{2BDFEB41-87E8-B244-B189-CA0B529F0B47}"/>
          </ac:spMkLst>
        </pc:spChg>
        <pc:spChg chg="add">
          <ac:chgData name="Jill Croskell" userId="cbecb17c-f14d-4fe4-82f4-843463434305" providerId="ADAL" clId="{2C3A8B10-B276-4EEA-9A4D-730B00948093}" dt="2024-03-04T16:56:49.825" v="1542" actId="26606"/>
          <ac:spMkLst>
            <pc:docMk/>
            <pc:sldMk cId="1855697723" sldId="1469"/>
            <ac:spMk id="11" creationId="{2659FDB4-FCBE-4A89-B46D-43D4FA54464D}"/>
          </ac:spMkLst>
        </pc:spChg>
        <pc:picChg chg="mod">
          <ac:chgData name="Jill Croskell" userId="cbecb17c-f14d-4fe4-82f4-843463434305" providerId="ADAL" clId="{2C3A8B10-B276-4EEA-9A4D-730B00948093}" dt="2024-03-04T16:56:49.825" v="1542" actId="26606"/>
          <ac:picMkLst>
            <pc:docMk/>
            <pc:sldMk cId="1855697723" sldId="1469"/>
            <ac:picMk id="5" creationId="{5168F349-7036-7BD0-4A52-1381D8C18AF6}"/>
          </ac:picMkLst>
        </pc:picChg>
        <pc:cxnChg chg="add">
          <ac:chgData name="Jill Croskell" userId="cbecb17c-f14d-4fe4-82f4-843463434305" providerId="ADAL" clId="{2C3A8B10-B276-4EEA-9A4D-730B00948093}" dt="2024-03-04T16:56:49.825" v="1542" actId="26606"/>
          <ac:cxnSpMkLst>
            <pc:docMk/>
            <pc:sldMk cId="1855697723" sldId="1469"/>
            <ac:cxnSpMk id="13" creationId="{C8F51B3F-8331-4E4A-AE96-D47B1006EEAD}"/>
          </ac:cxnSpMkLst>
        </pc:cxnChg>
      </pc:sldChg>
    </pc:docChg>
  </pc:docChgLst>
  <pc:docChgLst>
    <pc:chgData name="Jill Croskell" userId="cbecb17c-f14d-4fe4-82f4-843463434305" providerId="ADAL" clId="{5399DD2C-C050-4F12-AC14-718BFADDE4CC}"/>
    <pc:docChg chg="undo custSel addSld delSld modSld sldOrd">
      <pc:chgData name="Jill Croskell" userId="cbecb17c-f14d-4fe4-82f4-843463434305" providerId="ADAL" clId="{5399DD2C-C050-4F12-AC14-718BFADDE4CC}" dt="2024-03-22T14:37:14.725" v="3595" actId="20577"/>
      <pc:docMkLst>
        <pc:docMk/>
      </pc:docMkLst>
      <pc:sldChg chg="del modNotesTx">
        <pc:chgData name="Jill Croskell" userId="cbecb17c-f14d-4fe4-82f4-843463434305" providerId="ADAL" clId="{5399DD2C-C050-4F12-AC14-718BFADDE4CC}" dt="2024-03-22T13:49:34.469" v="1398" actId="33524"/>
        <pc:sldMkLst>
          <pc:docMk/>
          <pc:sldMk cId="95992585" sldId="257"/>
        </pc:sldMkLst>
      </pc:sldChg>
      <pc:sldChg chg="modSp mod">
        <pc:chgData name="Jill Croskell" userId="cbecb17c-f14d-4fe4-82f4-843463434305" providerId="ADAL" clId="{5399DD2C-C050-4F12-AC14-718BFADDE4CC}" dt="2024-03-22T12:47:49.203" v="16" actId="20577"/>
        <pc:sldMkLst>
          <pc:docMk/>
          <pc:sldMk cId="1149484372" sldId="259"/>
        </pc:sldMkLst>
        <pc:spChg chg="mod">
          <ac:chgData name="Jill Croskell" userId="cbecb17c-f14d-4fe4-82f4-843463434305" providerId="ADAL" clId="{5399DD2C-C050-4F12-AC14-718BFADDE4CC}" dt="2024-03-22T12:47:49.203" v="16" actId="20577"/>
          <ac:spMkLst>
            <pc:docMk/>
            <pc:sldMk cId="1149484372" sldId="259"/>
            <ac:spMk id="2" creationId="{1761ECAB-A636-4200-A4C5-86129805090C}"/>
          </ac:spMkLst>
        </pc:spChg>
      </pc:sldChg>
      <pc:sldChg chg="modNotesTx">
        <pc:chgData name="Jill Croskell" userId="cbecb17c-f14d-4fe4-82f4-843463434305" providerId="ADAL" clId="{5399DD2C-C050-4F12-AC14-718BFADDE4CC}" dt="2024-03-22T14:37:14.725" v="3595" actId="20577"/>
        <pc:sldMkLst>
          <pc:docMk/>
          <pc:sldMk cId="4289307347" sldId="268"/>
        </pc:sldMkLst>
      </pc:sldChg>
      <pc:sldChg chg="addSp delSp modSp mod ord modNotesTx">
        <pc:chgData name="Jill Croskell" userId="cbecb17c-f14d-4fe4-82f4-843463434305" providerId="ADAL" clId="{5399DD2C-C050-4F12-AC14-718BFADDE4CC}" dt="2024-03-22T14:21:17.330" v="3072" actId="20577"/>
        <pc:sldMkLst>
          <pc:docMk/>
          <pc:sldMk cId="1692124539" sldId="301"/>
        </pc:sldMkLst>
        <pc:spChg chg="mod">
          <ac:chgData name="Jill Croskell" userId="cbecb17c-f14d-4fe4-82f4-843463434305" providerId="ADAL" clId="{5399DD2C-C050-4F12-AC14-718BFADDE4CC}" dt="2024-03-22T13:27:03.415" v="512" actId="20577"/>
          <ac:spMkLst>
            <pc:docMk/>
            <pc:sldMk cId="1692124539" sldId="301"/>
            <ac:spMk id="9" creationId="{63757CF6-2363-73F8-CF04-48C36ADF656E}"/>
          </ac:spMkLst>
        </pc:spChg>
        <pc:spChg chg="mod">
          <ac:chgData name="Jill Croskell" userId="cbecb17c-f14d-4fe4-82f4-843463434305" providerId="ADAL" clId="{5399DD2C-C050-4F12-AC14-718BFADDE4CC}" dt="2024-03-22T14:20:50.942" v="3071" actId="20577"/>
          <ac:spMkLst>
            <pc:docMk/>
            <pc:sldMk cId="1692124539" sldId="301"/>
            <ac:spMk id="11" creationId="{3D3C35A2-1E8B-8C0B-9846-490B29B85C47}"/>
          </ac:spMkLst>
        </pc:spChg>
        <pc:spChg chg="add del mod">
          <ac:chgData name="Jill Croskell" userId="cbecb17c-f14d-4fe4-82f4-843463434305" providerId="ADAL" clId="{5399DD2C-C050-4F12-AC14-718BFADDE4CC}" dt="2024-03-22T13:26:35.089" v="508" actId="20577"/>
          <ac:spMkLst>
            <pc:docMk/>
            <pc:sldMk cId="1692124539" sldId="301"/>
            <ac:spMk id="13" creationId="{B5B85821-0FFE-BCF1-D816-4A79B45F73A5}"/>
          </ac:spMkLst>
        </pc:spChg>
      </pc:sldChg>
      <pc:sldChg chg="modSp mod modNotesTx">
        <pc:chgData name="Jill Croskell" userId="cbecb17c-f14d-4fe4-82f4-843463434305" providerId="ADAL" clId="{5399DD2C-C050-4F12-AC14-718BFADDE4CC}" dt="2024-03-22T13:24:42.825" v="444" actId="20577"/>
        <pc:sldMkLst>
          <pc:docMk/>
          <pc:sldMk cId="3587673660" sldId="302"/>
        </pc:sldMkLst>
        <pc:spChg chg="mod">
          <ac:chgData name="Jill Croskell" userId="cbecb17c-f14d-4fe4-82f4-843463434305" providerId="ADAL" clId="{5399DD2C-C050-4F12-AC14-718BFADDE4CC}" dt="2024-03-22T13:24:42.825" v="444" actId="20577"/>
          <ac:spMkLst>
            <pc:docMk/>
            <pc:sldMk cId="3587673660" sldId="302"/>
            <ac:spMk id="2" creationId="{FFEB1374-5E97-2CD2-D9DD-E5087EA6024C}"/>
          </ac:spMkLst>
        </pc:spChg>
      </pc:sldChg>
      <pc:sldChg chg="del">
        <pc:chgData name="Jill Croskell" userId="cbecb17c-f14d-4fe4-82f4-843463434305" providerId="ADAL" clId="{5399DD2C-C050-4F12-AC14-718BFADDE4CC}" dt="2024-03-22T12:48:26.668" v="20" actId="2696"/>
        <pc:sldMkLst>
          <pc:docMk/>
          <pc:sldMk cId="1274474266" sldId="442"/>
        </pc:sldMkLst>
      </pc:sldChg>
      <pc:sldChg chg="addSp delSp modSp mod setBg modNotesTx">
        <pc:chgData name="Jill Croskell" userId="cbecb17c-f14d-4fe4-82f4-843463434305" providerId="ADAL" clId="{5399DD2C-C050-4F12-AC14-718BFADDE4CC}" dt="2024-03-22T13:18:50.416" v="330" actId="14100"/>
        <pc:sldMkLst>
          <pc:docMk/>
          <pc:sldMk cId="1584097740" sldId="445"/>
        </pc:sldMkLst>
        <pc:spChg chg="mod">
          <ac:chgData name="Jill Croskell" userId="cbecb17c-f14d-4fe4-82f4-843463434305" providerId="ADAL" clId="{5399DD2C-C050-4F12-AC14-718BFADDE4CC}" dt="2024-03-22T13:16:10.042" v="318" actId="27636"/>
          <ac:spMkLst>
            <pc:docMk/>
            <pc:sldMk cId="1584097740" sldId="445"/>
            <ac:spMk id="2" creationId="{EAF275F5-A7FB-4F83-92C0-EFA5CEAEE0C2}"/>
          </ac:spMkLst>
        </pc:spChg>
        <pc:spChg chg="mod ord">
          <ac:chgData name="Jill Croskell" userId="cbecb17c-f14d-4fe4-82f4-843463434305" providerId="ADAL" clId="{5399DD2C-C050-4F12-AC14-718BFADDE4CC}" dt="2024-03-22T13:14:54.197" v="296" actId="26606"/>
          <ac:spMkLst>
            <pc:docMk/>
            <pc:sldMk cId="1584097740" sldId="445"/>
            <ac:spMk id="3" creationId="{89D37F2C-F24D-6128-A2BC-AF80A849962A}"/>
          </ac:spMkLst>
        </pc:spChg>
        <pc:spChg chg="mod">
          <ac:chgData name="Jill Croskell" userId="cbecb17c-f14d-4fe4-82f4-843463434305" providerId="ADAL" clId="{5399DD2C-C050-4F12-AC14-718BFADDE4CC}" dt="2024-03-22T13:16:10.026" v="317" actId="26606"/>
          <ac:spMkLst>
            <pc:docMk/>
            <pc:sldMk cId="1584097740" sldId="445"/>
            <ac:spMk id="4" creationId="{1A091F2A-907D-C43E-D0EC-11A05624CD9A}"/>
          </ac:spMkLst>
        </pc:spChg>
        <pc:spChg chg="add del">
          <ac:chgData name="Jill Croskell" userId="cbecb17c-f14d-4fe4-82f4-843463434305" providerId="ADAL" clId="{5399DD2C-C050-4F12-AC14-718BFADDE4CC}" dt="2024-03-22T13:16:10.026" v="317" actId="26606"/>
          <ac:spMkLst>
            <pc:docMk/>
            <pc:sldMk cId="1584097740" sldId="445"/>
            <ac:spMk id="2054" creationId="{F0087D53-9295-4463-AAE4-D5C626046E9F}"/>
          </ac:spMkLst>
        </pc:spChg>
        <pc:spChg chg="add del">
          <ac:chgData name="Jill Croskell" userId="cbecb17c-f14d-4fe4-82f4-843463434305" providerId="ADAL" clId="{5399DD2C-C050-4F12-AC14-718BFADDE4CC}" dt="2024-03-22T13:16:10.026" v="317" actId="26606"/>
          <ac:spMkLst>
            <pc:docMk/>
            <pc:sldMk cId="1584097740" sldId="445"/>
            <ac:spMk id="2056" creationId="{D6A9C53F-5F90-40A5-8C85-5412D39C8C68}"/>
          </ac:spMkLst>
        </pc:spChg>
        <pc:spChg chg="add">
          <ac:chgData name="Jill Croskell" userId="cbecb17c-f14d-4fe4-82f4-843463434305" providerId="ADAL" clId="{5399DD2C-C050-4F12-AC14-718BFADDE4CC}" dt="2024-03-22T13:16:10.026" v="317" actId="26606"/>
          <ac:spMkLst>
            <pc:docMk/>
            <pc:sldMk cId="1584097740" sldId="445"/>
            <ac:spMk id="2061" creationId="{A2F42F6F-FDA2-4441-805F-CF30FBC9915B}"/>
          </ac:spMkLst>
        </pc:spChg>
        <pc:grpChg chg="add">
          <ac:chgData name="Jill Croskell" userId="cbecb17c-f14d-4fe4-82f4-843463434305" providerId="ADAL" clId="{5399DD2C-C050-4F12-AC14-718BFADDE4CC}" dt="2024-03-22T13:16:10.026" v="317" actId="26606"/>
          <ac:grpSpMkLst>
            <pc:docMk/>
            <pc:sldMk cId="1584097740" sldId="445"/>
            <ac:grpSpMk id="2063" creationId="{18226A8C-7793-4AE1-93F3-C51E771AB9F9}"/>
          </ac:grpSpMkLst>
        </pc:grpChg>
        <pc:picChg chg="mod">
          <ac:chgData name="Jill Croskell" userId="cbecb17c-f14d-4fe4-82f4-843463434305" providerId="ADAL" clId="{5399DD2C-C050-4F12-AC14-718BFADDE4CC}" dt="2024-03-22T13:18:50.416" v="330" actId="14100"/>
          <ac:picMkLst>
            <pc:docMk/>
            <pc:sldMk cId="1584097740" sldId="445"/>
            <ac:picMk id="5" creationId="{B5A7BAB0-C618-4C46-6A70-C351A01EAF20}"/>
          </ac:picMkLst>
        </pc:picChg>
        <pc:picChg chg="del mod ord">
          <ac:chgData name="Jill Croskell" userId="cbecb17c-f14d-4fe4-82f4-843463434305" providerId="ADAL" clId="{5399DD2C-C050-4F12-AC14-718BFADDE4CC}" dt="2024-03-22T13:18:05.356" v="326" actId="478"/>
          <ac:picMkLst>
            <pc:docMk/>
            <pc:sldMk cId="1584097740" sldId="445"/>
            <ac:picMk id="2049" creationId="{98588B9B-8108-65C3-4D22-98CAF28A27CE}"/>
          </ac:picMkLst>
        </pc:picChg>
      </pc:sldChg>
      <pc:sldChg chg="modSp mod">
        <pc:chgData name="Jill Croskell" userId="cbecb17c-f14d-4fe4-82f4-843463434305" providerId="ADAL" clId="{5399DD2C-C050-4F12-AC14-718BFADDE4CC}" dt="2024-03-22T13:20:43.346" v="380" actId="20577"/>
        <pc:sldMkLst>
          <pc:docMk/>
          <pc:sldMk cId="652810314" sldId="1404"/>
        </pc:sldMkLst>
        <pc:spChg chg="mod">
          <ac:chgData name="Jill Croskell" userId="cbecb17c-f14d-4fe4-82f4-843463434305" providerId="ADAL" clId="{5399DD2C-C050-4F12-AC14-718BFADDE4CC}" dt="2024-03-22T13:20:43.346" v="380" actId="20577"/>
          <ac:spMkLst>
            <pc:docMk/>
            <pc:sldMk cId="652810314" sldId="1404"/>
            <ac:spMk id="2" creationId="{EAF275F5-A7FB-4F83-92C0-EFA5CEAEE0C2}"/>
          </ac:spMkLst>
        </pc:spChg>
      </pc:sldChg>
      <pc:sldChg chg="del">
        <pc:chgData name="Jill Croskell" userId="cbecb17c-f14d-4fe4-82f4-843463434305" providerId="ADAL" clId="{5399DD2C-C050-4F12-AC14-718BFADDE4CC}" dt="2024-03-22T12:48:18.200" v="18" actId="2696"/>
        <pc:sldMkLst>
          <pc:docMk/>
          <pc:sldMk cId="2755536944" sldId="1405"/>
        </pc:sldMkLst>
      </pc:sldChg>
      <pc:sldChg chg="del">
        <pc:chgData name="Jill Croskell" userId="cbecb17c-f14d-4fe4-82f4-843463434305" providerId="ADAL" clId="{5399DD2C-C050-4F12-AC14-718BFADDE4CC}" dt="2024-03-22T12:48:22.585" v="19" actId="2696"/>
        <pc:sldMkLst>
          <pc:docMk/>
          <pc:sldMk cId="1136579614" sldId="1406"/>
        </pc:sldMkLst>
      </pc:sldChg>
      <pc:sldChg chg="modNotesTx">
        <pc:chgData name="Jill Croskell" userId="cbecb17c-f14d-4fe4-82f4-843463434305" providerId="ADAL" clId="{5399DD2C-C050-4F12-AC14-718BFADDE4CC}" dt="2024-03-22T14:32:59.532" v="3579" actId="20577"/>
        <pc:sldMkLst>
          <pc:docMk/>
          <pc:sldMk cId="0" sldId="1465"/>
        </pc:sldMkLst>
      </pc:sldChg>
      <pc:sldChg chg="modNotesTx">
        <pc:chgData name="Jill Croskell" userId="cbecb17c-f14d-4fe4-82f4-843463434305" providerId="ADAL" clId="{5399DD2C-C050-4F12-AC14-718BFADDE4CC}" dt="2024-03-22T14:27:58.173" v="3221" actId="20577"/>
        <pc:sldMkLst>
          <pc:docMk/>
          <pc:sldMk cId="1855697723" sldId="1469"/>
        </pc:sldMkLst>
      </pc:sldChg>
      <pc:sldChg chg="modNotesTx">
        <pc:chgData name="Jill Croskell" userId="cbecb17c-f14d-4fe4-82f4-843463434305" providerId="ADAL" clId="{5399DD2C-C050-4F12-AC14-718BFADDE4CC}" dt="2024-03-22T14:07:40.002" v="2350" actId="20577"/>
        <pc:sldMkLst>
          <pc:docMk/>
          <pc:sldMk cId="1613675237" sldId="1470"/>
        </pc:sldMkLst>
      </pc:sldChg>
      <pc:sldChg chg="modNotesTx">
        <pc:chgData name="Jill Croskell" userId="cbecb17c-f14d-4fe4-82f4-843463434305" providerId="ADAL" clId="{5399DD2C-C050-4F12-AC14-718BFADDE4CC}" dt="2024-03-22T14:00:07.799" v="2195" actId="113"/>
        <pc:sldMkLst>
          <pc:docMk/>
          <pc:sldMk cId="1165893859" sldId="1471"/>
        </pc:sldMkLst>
      </pc:sldChg>
      <pc:sldChg chg="del">
        <pc:chgData name="Jill Croskell" userId="cbecb17c-f14d-4fe4-82f4-843463434305" providerId="ADAL" clId="{5399DD2C-C050-4F12-AC14-718BFADDE4CC}" dt="2024-03-22T14:01:59.520" v="2196" actId="2696"/>
        <pc:sldMkLst>
          <pc:docMk/>
          <pc:sldMk cId="3182954953" sldId="1472"/>
        </pc:sldMkLst>
      </pc:sldChg>
      <pc:sldChg chg="del">
        <pc:chgData name="Jill Croskell" userId="cbecb17c-f14d-4fe4-82f4-843463434305" providerId="ADAL" clId="{5399DD2C-C050-4F12-AC14-718BFADDE4CC}" dt="2024-03-22T14:22:04.757" v="3073" actId="2696"/>
        <pc:sldMkLst>
          <pc:docMk/>
          <pc:sldMk cId="3088328368" sldId="1473"/>
        </pc:sldMkLst>
      </pc:sldChg>
      <pc:sldChg chg="modNotesTx">
        <pc:chgData name="Jill Croskell" userId="cbecb17c-f14d-4fe4-82f4-843463434305" providerId="ADAL" clId="{5399DD2C-C050-4F12-AC14-718BFADDE4CC}" dt="2024-03-22T14:22:11.100" v="3074" actId="33524"/>
        <pc:sldMkLst>
          <pc:docMk/>
          <pc:sldMk cId="1915345768" sldId="1474"/>
        </pc:sldMkLst>
      </pc:sldChg>
      <pc:sldChg chg="add del">
        <pc:chgData name="Jill Croskell" userId="cbecb17c-f14d-4fe4-82f4-843463434305" providerId="ADAL" clId="{5399DD2C-C050-4F12-AC14-718BFADDE4CC}" dt="2024-03-22T14:26:43.506" v="3206" actId="2696"/>
        <pc:sldMkLst>
          <pc:docMk/>
          <pc:sldMk cId="606691155" sldId="1475"/>
        </pc:sldMkLst>
      </pc:sldChg>
      <pc:sldChg chg="add del ord">
        <pc:chgData name="Jill Croskell" userId="cbecb17c-f14d-4fe4-82f4-843463434305" providerId="ADAL" clId="{5399DD2C-C050-4F12-AC14-718BFADDE4CC}" dt="2024-03-22T14:26:11.946" v="3202" actId="2696"/>
        <pc:sldMkLst>
          <pc:docMk/>
          <pc:sldMk cId="1695388635" sldId="1475"/>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skillsforcare.org.uk/WDF"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hyperlink" Target="https://www.skillsforcare.org.uk/resources/documents/Developing-your-workforce/Care-Certificate/Care-Certificate-qualification-FAQs-Jan-24.pdf" TargetMode="Externa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1" Type="http://schemas.openxmlformats.org/officeDocument/2006/relationships/hyperlink" Target="http://www.skillsforcare.org.uk/WDF"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hyperlink" Target="https://www.skillsforcare.org.uk/resources/documents/Developing-your-workforce/Care-Certificate/Care-Certificate-qualification-FAQs-Jan-24.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6902A-7C0C-41CB-BC58-E12F21ED1F5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81F54CC-E868-4F76-8358-2B3810FAFC2B}">
      <dgm:prSet/>
      <dgm:spPr/>
      <dgm:t>
        <a:bodyPr/>
        <a:lstStyle/>
        <a:p>
          <a:r>
            <a:rPr lang="en-GB" dirty="0"/>
            <a:t>The Department of Health and Social Care (DHSC) has agreed to extend the timescale to submit Workforce Development Fund (WDF) claims from 31 March 2024 to 31 May 2024 for all types of learning. </a:t>
          </a:r>
          <a:endParaRPr lang="en-US" dirty="0"/>
        </a:p>
      </dgm:t>
    </dgm:pt>
    <dgm:pt modelId="{1322EAC0-D283-4703-93AA-F349C1B247CA}" type="parTrans" cxnId="{8FFACB3F-C936-4B52-9961-C11C956C5242}">
      <dgm:prSet/>
      <dgm:spPr/>
      <dgm:t>
        <a:bodyPr/>
        <a:lstStyle/>
        <a:p>
          <a:endParaRPr lang="en-US"/>
        </a:p>
      </dgm:t>
    </dgm:pt>
    <dgm:pt modelId="{F466B1B6-BF9A-432C-9C05-92B0E2159FB0}" type="sibTrans" cxnId="{8FFACB3F-C936-4B52-9961-C11C956C5242}">
      <dgm:prSet/>
      <dgm:spPr/>
      <dgm:t>
        <a:bodyPr/>
        <a:lstStyle/>
        <a:p>
          <a:endParaRPr lang="en-US"/>
        </a:p>
      </dgm:t>
    </dgm:pt>
    <dgm:pt modelId="{7B75D000-974A-4B15-9F0B-271839486D40}">
      <dgm:prSet/>
      <dgm:spPr/>
      <dgm:t>
        <a:bodyPr/>
        <a:lstStyle/>
        <a:p>
          <a:r>
            <a:rPr lang="en-GB" dirty="0"/>
            <a:t>A legacy fund for 24/25 for all learner remaining on programmes  </a:t>
          </a:r>
          <a:endParaRPr lang="en-US" dirty="0"/>
        </a:p>
      </dgm:t>
    </dgm:pt>
    <dgm:pt modelId="{898C8AD8-B4C1-450F-80FD-F6F171234544}" type="parTrans" cxnId="{44640899-CE68-4435-BEB6-793A941855E3}">
      <dgm:prSet/>
      <dgm:spPr/>
      <dgm:t>
        <a:bodyPr/>
        <a:lstStyle/>
        <a:p>
          <a:endParaRPr lang="en-US"/>
        </a:p>
      </dgm:t>
    </dgm:pt>
    <dgm:pt modelId="{34A06337-43BA-4BB0-8772-EEAB0353EA14}" type="sibTrans" cxnId="{44640899-CE68-4435-BEB6-793A941855E3}">
      <dgm:prSet/>
      <dgm:spPr/>
      <dgm:t>
        <a:bodyPr/>
        <a:lstStyle/>
        <a:p>
          <a:endParaRPr lang="en-US"/>
        </a:p>
      </dgm:t>
    </dgm:pt>
    <dgm:pt modelId="{D8A3AE20-3131-4D8A-B98A-4D30C20EB8B1}">
      <dgm:prSet/>
      <dgm:spPr/>
      <dgm:t>
        <a:bodyPr/>
        <a:lstStyle/>
        <a:p>
          <a:r>
            <a:rPr lang="en-GB" b="1" dirty="0">
              <a:hlinkClick xmlns:r="http://schemas.openxmlformats.org/officeDocument/2006/relationships" r:id="rId1"/>
            </a:rPr>
            <a:t>Full details of the current scheme and the claim form are available</a:t>
          </a:r>
          <a:endParaRPr lang="en-US" dirty="0"/>
        </a:p>
      </dgm:t>
    </dgm:pt>
    <dgm:pt modelId="{E609C54B-773E-4E07-ADE3-937C2E0260DA}" type="parTrans" cxnId="{183BD51B-4994-4A5F-BE90-6A13812246A0}">
      <dgm:prSet/>
      <dgm:spPr/>
      <dgm:t>
        <a:bodyPr/>
        <a:lstStyle/>
        <a:p>
          <a:endParaRPr lang="en-US"/>
        </a:p>
      </dgm:t>
    </dgm:pt>
    <dgm:pt modelId="{7838A02C-65FE-498B-8212-76B6A560C39A}" type="sibTrans" cxnId="{183BD51B-4994-4A5F-BE90-6A13812246A0}">
      <dgm:prSet/>
      <dgm:spPr/>
      <dgm:t>
        <a:bodyPr/>
        <a:lstStyle/>
        <a:p>
          <a:endParaRPr lang="en-US"/>
        </a:p>
      </dgm:t>
    </dgm:pt>
    <dgm:pt modelId="{7599E086-A81F-4DB5-BBFA-F430B159FBD6}" type="pres">
      <dgm:prSet presAssocID="{0596902A-7C0C-41CB-BC58-E12F21ED1F5E}" presName="hierChild1" presStyleCnt="0">
        <dgm:presLayoutVars>
          <dgm:chPref val="1"/>
          <dgm:dir/>
          <dgm:animOne val="branch"/>
          <dgm:animLvl val="lvl"/>
          <dgm:resizeHandles/>
        </dgm:presLayoutVars>
      </dgm:prSet>
      <dgm:spPr/>
    </dgm:pt>
    <dgm:pt modelId="{AA2402C2-0CB3-4B98-B527-4C23A3B54FB5}" type="pres">
      <dgm:prSet presAssocID="{381F54CC-E868-4F76-8358-2B3810FAFC2B}" presName="hierRoot1" presStyleCnt="0"/>
      <dgm:spPr/>
    </dgm:pt>
    <dgm:pt modelId="{9269E5AE-ABE2-427B-B01D-2789D107EA38}" type="pres">
      <dgm:prSet presAssocID="{381F54CC-E868-4F76-8358-2B3810FAFC2B}" presName="composite" presStyleCnt="0"/>
      <dgm:spPr/>
    </dgm:pt>
    <dgm:pt modelId="{86C9B2F3-A366-4FDC-B204-2B1E460AF27D}" type="pres">
      <dgm:prSet presAssocID="{381F54CC-E868-4F76-8358-2B3810FAFC2B}" presName="background" presStyleLbl="node0" presStyleIdx="0" presStyleCnt="3"/>
      <dgm:spPr/>
    </dgm:pt>
    <dgm:pt modelId="{AD204BFB-58E0-4D6C-AD54-83563F7EFD79}" type="pres">
      <dgm:prSet presAssocID="{381F54CC-E868-4F76-8358-2B3810FAFC2B}" presName="text" presStyleLbl="fgAcc0" presStyleIdx="0" presStyleCnt="3">
        <dgm:presLayoutVars>
          <dgm:chPref val="3"/>
        </dgm:presLayoutVars>
      </dgm:prSet>
      <dgm:spPr/>
    </dgm:pt>
    <dgm:pt modelId="{0E21BB2C-CADA-4F8E-90F3-CAAF7108B06F}" type="pres">
      <dgm:prSet presAssocID="{381F54CC-E868-4F76-8358-2B3810FAFC2B}" presName="hierChild2" presStyleCnt="0"/>
      <dgm:spPr/>
    </dgm:pt>
    <dgm:pt modelId="{96C42893-3F40-4064-8706-D119C7DFB560}" type="pres">
      <dgm:prSet presAssocID="{7B75D000-974A-4B15-9F0B-271839486D40}" presName="hierRoot1" presStyleCnt="0"/>
      <dgm:spPr/>
    </dgm:pt>
    <dgm:pt modelId="{885FDBA4-A5EB-4F3B-9A71-85D1E92F8DD8}" type="pres">
      <dgm:prSet presAssocID="{7B75D000-974A-4B15-9F0B-271839486D40}" presName="composite" presStyleCnt="0"/>
      <dgm:spPr/>
    </dgm:pt>
    <dgm:pt modelId="{62CB2732-6AFD-44FF-B52C-AA32B6D3AFE6}" type="pres">
      <dgm:prSet presAssocID="{7B75D000-974A-4B15-9F0B-271839486D40}" presName="background" presStyleLbl="node0" presStyleIdx="1" presStyleCnt="3"/>
      <dgm:spPr/>
    </dgm:pt>
    <dgm:pt modelId="{41200117-2493-420D-92B9-25484922039A}" type="pres">
      <dgm:prSet presAssocID="{7B75D000-974A-4B15-9F0B-271839486D40}" presName="text" presStyleLbl="fgAcc0" presStyleIdx="1" presStyleCnt="3">
        <dgm:presLayoutVars>
          <dgm:chPref val="3"/>
        </dgm:presLayoutVars>
      </dgm:prSet>
      <dgm:spPr/>
    </dgm:pt>
    <dgm:pt modelId="{6C8E6083-D2FD-4896-B483-D115B205830D}" type="pres">
      <dgm:prSet presAssocID="{7B75D000-974A-4B15-9F0B-271839486D40}" presName="hierChild2" presStyleCnt="0"/>
      <dgm:spPr/>
    </dgm:pt>
    <dgm:pt modelId="{512621B9-4E29-4A96-92D2-B758A7F5566F}" type="pres">
      <dgm:prSet presAssocID="{D8A3AE20-3131-4D8A-B98A-4D30C20EB8B1}" presName="hierRoot1" presStyleCnt="0"/>
      <dgm:spPr/>
    </dgm:pt>
    <dgm:pt modelId="{1477DCAF-D99E-4EFA-B473-D3F2F7485EE9}" type="pres">
      <dgm:prSet presAssocID="{D8A3AE20-3131-4D8A-B98A-4D30C20EB8B1}" presName="composite" presStyleCnt="0"/>
      <dgm:spPr/>
    </dgm:pt>
    <dgm:pt modelId="{FAC81FA9-F522-4D30-8224-486C95A941E9}" type="pres">
      <dgm:prSet presAssocID="{D8A3AE20-3131-4D8A-B98A-4D30C20EB8B1}" presName="background" presStyleLbl="node0" presStyleIdx="2" presStyleCnt="3"/>
      <dgm:spPr/>
    </dgm:pt>
    <dgm:pt modelId="{124C5E62-D856-4007-BCAC-31BEA302E65E}" type="pres">
      <dgm:prSet presAssocID="{D8A3AE20-3131-4D8A-B98A-4D30C20EB8B1}" presName="text" presStyleLbl="fgAcc0" presStyleIdx="2" presStyleCnt="3">
        <dgm:presLayoutVars>
          <dgm:chPref val="3"/>
        </dgm:presLayoutVars>
      </dgm:prSet>
      <dgm:spPr/>
    </dgm:pt>
    <dgm:pt modelId="{BE6251E1-D7BD-4553-AB38-7587F9293E14}" type="pres">
      <dgm:prSet presAssocID="{D8A3AE20-3131-4D8A-B98A-4D30C20EB8B1}" presName="hierChild2" presStyleCnt="0"/>
      <dgm:spPr/>
    </dgm:pt>
  </dgm:ptLst>
  <dgm:cxnLst>
    <dgm:cxn modelId="{183BD51B-4994-4A5F-BE90-6A13812246A0}" srcId="{0596902A-7C0C-41CB-BC58-E12F21ED1F5E}" destId="{D8A3AE20-3131-4D8A-B98A-4D30C20EB8B1}" srcOrd="2" destOrd="0" parTransId="{E609C54B-773E-4E07-ADE3-937C2E0260DA}" sibTransId="{7838A02C-65FE-498B-8212-76B6A560C39A}"/>
    <dgm:cxn modelId="{8910AF28-E4B6-433E-8661-52542179B50F}" type="presOf" srcId="{D8A3AE20-3131-4D8A-B98A-4D30C20EB8B1}" destId="{124C5E62-D856-4007-BCAC-31BEA302E65E}" srcOrd="0" destOrd="0" presId="urn:microsoft.com/office/officeart/2005/8/layout/hierarchy1"/>
    <dgm:cxn modelId="{8FFACB3F-C936-4B52-9961-C11C956C5242}" srcId="{0596902A-7C0C-41CB-BC58-E12F21ED1F5E}" destId="{381F54CC-E868-4F76-8358-2B3810FAFC2B}" srcOrd="0" destOrd="0" parTransId="{1322EAC0-D283-4703-93AA-F349C1B247CA}" sibTransId="{F466B1B6-BF9A-432C-9C05-92B0E2159FB0}"/>
    <dgm:cxn modelId="{EE4C3374-6635-4461-9BEC-CECD6D71F3DD}" type="presOf" srcId="{381F54CC-E868-4F76-8358-2B3810FAFC2B}" destId="{AD204BFB-58E0-4D6C-AD54-83563F7EFD79}" srcOrd="0" destOrd="0" presId="urn:microsoft.com/office/officeart/2005/8/layout/hierarchy1"/>
    <dgm:cxn modelId="{57A8407A-184F-4D8E-81C6-83EF0C4E8927}" type="presOf" srcId="{7B75D000-974A-4B15-9F0B-271839486D40}" destId="{41200117-2493-420D-92B9-25484922039A}" srcOrd="0" destOrd="0" presId="urn:microsoft.com/office/officeart/2005/8/layout/hierarchy1"/>
    <dgm:cxn modelId="{44640899-CE68-4435-BEB6-793A941855E3}" srcId="{0596902A-7C0C-41CB-BC58-E12F21ED1F5E}" destId="{7B75D000-974A-4B15-9F0B-271839486D40}" srcOrd="1" destOrd="0" parTransId="{898C8AD8-B4C1-450F-80FD-F6F171234544}" sibTransId="{34A06337-43BA-4BB0-8772-EEAB0353EA14}"/>
    <dgm:cxn modelId="{4B7489DF-D91A-468D-A71E-802906DD7565}" type="presOf" srcId="{0596902A-7C0C-41CB-BC58-E12F21ED1F5E}" destId="{7599E086-A81F-4DB5-BBFA-F430B159FBD6}" srcOrd="0" destOrd="0" presId="urn:microsoft.com/office/officeart/2005/8/layout/hierarchy1"/>
    <dgm:cxn modelId="{41FAD74C-2499-402E-B878-7ADB4B25C818}" type="presParOf" srcId="{7599E086-A81F-4DB5-BBFA-F430B159FBD6}" destId="{AA2402C2-0CB3-4B98-B527-4C23A3B54FB5}" srcOrd="0" destOrd="0" presId="urn:microsoft.com/office/officeart/2005/8/layout/hierarchy1"/>
    <dgm:cxn modelId="{81D32E08-FA22-40F1-8E2A-98C40ADB5582}" type="presParOf" srcId="{AA2402C2-0CB3-4B98-B527-4C23A3B54FB5}" destId="{9269E5AE-ABE2-427B-B01D-2789D107EA38}" srcOrd="0" destOrd="0" presId="urn:microsoft.com/office/officeart/2005/8/layout/hierarchy1"/>
    <dgm:cxn modelId="{8DFB772E-460E-44FD-B4F3-91B423E359BB}" type="presParOf" srcId="{9269E5AE-ABE2-427B-B01D-2789D107EA38}" destId="{86C9B2F3-A366-4FDC-B204-2B1E460AF27D}" srcOrd="0" destOrd="0" presId="urn:microsoft.com/office/officeart/2005/8/layout/hierarchy1"/>
    <dgm:cxn modelId="{35C754E9-1B9F-4CE8-B086-88036ED244A6}" type="presParOf" srcId="{9269E5AE-ABE2-427B-B01D-2789D107EA38}" destId="{AD204BFB-58E0-4D6C-AD54-83563F7EFD79}" srcOrd="1" destOrd="0" presId="urn:microsoft.com/office/officeart/2005/8/layout/hierarchy1"/>
    <dgm:cxn modelId="{ABF52F2E-2D8C-440C-8ED2-7C23D0A972ED}" type="presParOf" srcId="{AA2402C2-0CB3-4B98-B527-4C23A3B54FB5}" destId="{0E21BB2C-CADA-4F8E-90F3-CAAF7108B06F}" srcOrd="1" destOrd="0" presId="urn:microsoft.com/office/officeart/2005/8/layout/hierarchy1"/>
    <dgm:cxn modelId="{D1B22FFF-DDE4-494D-B21E-2F4C15ED7672}" type="presParOf" srcId="{7599E086-A81F-4DB5-BBFA-F430B159FBD6}" destId="{96C42893-3F40-4064-8706-D119C7DFB560}" srcOrd="1" destOrd="0" presId="urn:microsoft.com/office/officeart/2005/8/layout/hierarchy1"/>
    <dgm:cxn modelId="{650A2618-9F42-4349-8139-56BC65CB25BE}" type="presParOf" srcId="{96C42893-3F40-4064-8706-D119C7DFB560}" destId="{885FDBA4-A5EB-4F3B-9A71-85D1E92F8DD8}" srcOrd="0" destOrd="0" presId="urn:microsoft.com/office/officeart/2005/8/layout/hierarchy1"/>
    <dgm:cxn modelId="{E155E943-516F-4364-ABF8-182EE97FAEDF}" type="presParOf" srcId="{885FDBA4-A5EB-4F3B-9A71-85D1E92F8DD8}" destId="{62CB2732-6AFD-44FF-B52C-AA32B6D3AFE6}" srcOrd="0" destOrd="0" presId="urn:microsoft.com/office/officeart/2005/8/layout/hierarchy1"/>
    <dgm:cxn modelId="{998098FD-E601-4E14-A297-90E3B792405A}" type="presParOf" srcId="{885FDBA4-A5EB-4F3B-9A71-85D1E92F8DD8}" destId="{41200117-2493-420D-92B9-25484922039A}" srcOrd="1" destOrd="0" presId="urn:microsoft.com/office/officeart/2005/8/layout/hierarchy1"/>
    <dgm:cxn modelId="{736E80FB-8DAB-46A7-9CCB-D16E09EB9435}" type="presParOf" srcId="{96C42893-3F40-4064-8706-D119C7DFB560}" destId="{6C8E6083-D2FD-4896-B483-D115B205830D}" srcOrd="1" destOrd="0" presId="urn:microsoft.com/office/officeart/2005/8/layout/hierarchy1"/>
    <dgm:cxn modelId="{109D441B-30FC-41A3-8778-B8BDBD2FD946}" type="presParOf" srcId="{7599E086-A81F-4DB5-BBFA-F430B159FBD6}" destId="{512621B9-4E29-4A96-92D2-B758A7F5566F}" srcOrd="2" destOrd="0" presId="urn:microsoft.com/office/officeart/2005/8/layout/hierarchy1"/>
    <dgm:cxn modelId="{289BF9B6-E81B-4391-945A-6D8FCAF8AA8B}" type="presParOf" srcId="{512621B9-4E29-4A96-92D2-B758A7F5566F}" destId="{1477DCAF-D99E-4EFA-B473-D3F2F7485EE9}" srcOrd="0" destOrd="0" presId="urn:microsoft.com/office/officeart/2005/8/layout/hierarchy1"/>
    <dgm:cxn modelId="{575104D1-659B-4F68-9365-7E8795C9795C}" type="presParOf" srcId="{1477DCAF-D99E-4EFA-B473-D3F2F7485EE9}" destId="{FAC81FA9-F522-4D30-8224-486C95A941E9}" srcOrd="0" destOrd="0" presId="urn:microsoft.com/office/officeart/2005/8/layout/hierarchy1"/>
    <dgm:cxn modelId="{6D914D74-1070-41B5-B076-85740771BE5D}" type="presParOf" srcId="{1477DCAF-D99E-4EFA-B473-D3F2F7485EE9}" destId="{124C5E62-D856-4007-BCAC-31BEA302E65E}" srcOrd="1" destOrd="0" presId="urn:microsoft.com/office/officeart/2005/8/layout/hierarchy1"/>
    <dgm:cxn modelId="{7E91D345-2953-4CC8-849F-BA84CCDEC28D}" type="presParOf" srcId="{512621B9-4E29-4A96-92D2-B758A7F5566F}" destId="{BE6251E1-D7BD-4553-AB38-7587F9293E1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E463F-2B24-4757-BCEE-F4ED2D9303A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9F5D084-BACA-47E8-9A16-E25C1EE66170}">
      <dgm:prSet/>
      <dgm:spPr/>
      <dgm:t>
        <a:bodyPr/>
        <a:lstStyle/>
        <a:p>
          <a:r>
            <a:rPr lang="en-GB" b="1"/>
            <a:t>14 Awarding Organisations (AOs) are now actively developing the qualification </a:t>
          </a:r>
          <a:endParaRPr lang="en-US"/>
        </a:p>
      </dgm:t>
    </dgm:pt>
    <dgm:pt modelId="{0F28151C-D2F7-4F9F-AF8D-3DC57ADE2761}" type="parTrans" cxnId="{DB935A63-F1B3-47D8-A665-41469666EE4E}">
      <dgm:prSet/>
      <dgm:spPr/>
      <dgm:t>
        <a:bodyPr/>
        <a:lstStyle/>
        <a:p>
          <a:endParaRPr lang="en-US"/>
        </a:p>
      </dgm:t>
    </dgm:pt>
    <dgm:pt modelId="{CC23C9F9-6371-4243-A401-934B165E9478}" type="sibTrans" cxnId="{DB935A63-F1B3-47D8-A665-41469666EE4E}">
      <dgm:prSet/>
      <dgm:spPr/>
      <dgm:t>
        <a:bodyPr/>
        <a:lstStyle/>
        <a:p>
          <a:endParaRPr lang="en-US"/>
        </a:p>
      </dgm:t>
    </dgm:pt>
    <dgm:pt modelId="{B3456F3E-C4E3-4F22-949F-355C35F4DB7A}">
      <dgm:prSet/>
      <dgm:spPr/>
      <dgm:t>
        <a:bodyPr/>
        <a:lstStyle/>
        <a:p>
          <a:r>
            <a:rPr lang="en-GB" b="1"/>
            <a:t>Continue with current standards  </a:t>
          </a:r>
          <a:endParaRPr lang="en-US"/>
        </a:p>
      </dgm:t>
    </dgm:pt>
    <dgm:pt modelId="{6D0D606B-87E1-419C-9B2B-ECE97DC89D4F}" type="parTrans" cxnId="{37A095ED-951B-436C-ABE8-4735CA95C792}">
      <dgm:prSet/>
      <dgm:spPr/>
      <dgm:t>
        <a:bodyPr/>
        <a:lstStyle/>
        <a:p>
          <a:endParaRPr lang="en-US"/>
        </a:p>
      </dgm:t>
    </dgm:pt>
    <dgm:pt modelId="{DA706CE4-FD76-4B6A-A066-9F84A196644E}" type="sibTrans" cxnId="{37A095ED-951B-436C-ABE8-4735CA95C792}">
      <dgm:prSet/>
      <dgm:spPr/>
      <dgm:t>
        <a:bodyPr/>
        <a:lstStyle/>
        <a:p>
          <a:endParaRPr lang="en-US"/>
        </a:p>
      </dgm:t>
    </dgm:pt>
    <dgm:pt modelId="{6879480F-9D92-4D0B-939D-9A09CFF532CD}">
      <dgm:prSet/>
      <dgm:spPr/>
      <dgm:t>
        <a:bodyPr/>
        <a:lstStyle/>
        <a:p>
          <a:r>
            <a:rPr lang="en-GB" b="1"/>
            <a:t>Launch in June 2024 </a:t>
          </a:r>
          <a:endParaRPr lang="en-US"/>
        </a:p>
      </dgm:t>
    </dgm:pt>
    <dgm:pt modelId="{73548764-87BB-4C52-AC27-648772E2F473}" type="parTrans" cxnId="{0DDE8367-269D-4C2D-AA8C-8301CCA1C646}">
      <dgm:prSet/>
      <dgm:spPr/>
      <dgm:t>
        <a:bodyPr/>
        <a:lstStyle/>
        <a:p>
          <a:endParaRPr lang="en-US"/>
        </a:p>
      </dgm:t>
    </dgm:pt>
    <dgm:pt modelId="{F61BAD6A-F96E-4E3A-87C9-CF661B5F826F}" type="sibTrans" cxnId="{0DDE8367-269D-4C2D-AA8C-8301CCA1C646}">
      <dgm:prSet/>
      <dgm:spPr/>
      <dgm:t>
        <a:bodyPr/>
        <a:lstStyle/>
        <a:p>
          <a:endParaRPr lang="en-US"/>
        </a:p>
      </dgm:t>
    </dgm:pt>
    <dgm:pt modelId="{9FEE458D-9D9D-4074-9975-184299900A28}">
      <dgm:prSet/>
      <dgm:spPr/>
      <dgm:t>
        <a:bodyPr/>
        <a:lstStyle/>
        <a:p>
          <a:r>
            <a:rPr lang="en-GB" b="1">
              <a:hlinkClick xmlns:r="http://schemas.openxmlformats.org/officeDocument/2006/relationships" r:id="rId1"/>
            </a:rPr>
            <a:t>FAQs</a:t>
          </a:r>
          <a:endParaRPr lang="en-US"/>
        </a:p>
      </dgm:t>
    </dgm:pt>
    <dgm:pt modelId="{74BC033D-423A-44D9-893A-EFB2933DA249}" type="parTrans" cxnId="{88EB92E5-9BCA-413F-96E5-2174678BAE5C}">
      <dgm:prSet/>
      <dgm:spPr/>
      <dgm:t>
        <a:bodyPr/>
        <a:lstStyle/>
        <a:p>
          <a:endParaRPr lang="en-US"/>
        </a:p>
      </dgm:t>
    </dgm:pt>
    <dgm:pt modelId="{018FFD15-7575-490B-97BB-97409D9362FD}" type="sibTrans" cxnId="{88EB92E5-9BCA-413F-96E5-2174678BAE5C}">
      <dgm:prSet/>
      <dgm:spPr/>
      <dgm:t>
        <a:bodyPr/>
        <a:lstStyle/>
        <a:p>
          <a:endParaRPr lang="en-US"/>
        </a:p>
      </dgm:t>
    </dgm:pt>
    <dgm:pt modelId="{E9C484F1-E1D2-43DC-B6AF-37C05CFA9633}" type="pres">
      <dgm:prSet presAssocID="{509E463F-2B24-4757-BCEE-F4ED2D9303AD}" presName="root" presStyleCnt="0">
        <dgm:presLayoutVars>
          <dgm:dir/>
          <dgm:resizeHandles val="exact"/>
        </dgm:presLayoutVars>
      </dgm:prSet>
      <dgm:spPr/>
    </dgm:pt>
    <dgm:pt modelId="{6F2CFD27-41D9-452A-AF50-04C41574DD0F}" type="pres">
      <dgm:prSet presAssocID="{99F5D084-BACA-47E8-9A16-E25C1EE66170}" presName="compNode" presStyleCnt="0"/>
      <dgm:spPr/>
    </dgm:pt>
    <dgm:pt modelId="{2ECA1AE3-70DB-4CAA-8A11-B613515BD8B3}" type="pres">
      <dgm:prSet presAssocID="{99F5D084-BACA-47E8-9A16-E25C1EE66170}" presName="bgRect" presStyleLbl="bgShp" presStyleIdx="0" presStyleCnt="4"/>
      <dgm:spPr/>
    </dgm:pt>
    <dgm:pt modelId="{73ECD17C-CCCC-4E2C-B839-6E361372C5FD}" type="pres">
      <dgm:prSet presAssocID="{99F5D084-BACA-47E8-9A16-E25C1EE6617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620549E6-100D-4E6C-A875-2EBE57C51FFC}" type="pres">
      <dgm:prSet presAssocID="{99F5D084-BACA-47E8-9A16-E25C1EE66170}" presName="spaceRect" presStyleCnt="0"/>
      <dgm:spPr/>
    </dgm:pt>
    <dgm:pt modelId="{5608CDE4-B7D9-4AEB-B946-791E308880C2}" type="pres">
      <dgm:prSet presAssocID="{99F5D084-BACA-47E8-9A16-E25C1EE66170}" presName="parTx" presStyleLbl="revTx" presStyleIdx="0" presStyleCnt="4">
        <dgm:presLayoutVars>
          <dgm:chMax val="0"/>
          <dgm:chPref val="0"/>
        </dgm:presLayoutVars>
      </dgm:prSet>
      <dgm:spPr/>
    </dgm:pt>
    <dgm:pt modelId="{2F79DEED-4C93-4BDE-9A11-336DD5A78F3D}" type="pres">
      <dgm:prSet presAssocID="{CC23C9F9-6371-4243-A401-934B165E9478}" presName="sibTrans" presStyleCnt="0"/>
      <dgm:spPr/>
    </dgm:pt>
    <dgm:pt modelId="{6C0C7D10-3C68-4BD8-94E5-BCCA6BF2A335}" type="pres">
      <dgm:prSet presAssocID="{B3456F3E-C4E3-4F22-949F-355C35F4DB7A}" presName="compNode" presStyleCnt="0"/>
      <dgm:spPr/>
    </dgm:pt>
    <dgm:pt modelId="{CF16E7D3-5CC2-4C8E-BC2E-4E70AC103805}" type="pres">
      <dgm:prSet presAssocID="{B3456F3E-C4E3-4F22-949F-355C35F4DB7A}" presName="bgRect" presStyleLbl="bgShp" presStyleIdx="1" presStyleCnt="4"/>
      <dgm:spPr/>
    </dgm:pt>
    <dgm:pt modelId="{D5034C24-7710-429E-ABB9-07D8F98F6BEC}" type="pres">
      <dgm:prSet presAssocID="{B3456F3E-C4E3-4F22-949F-355C35F4DB7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89A62D0D-EB79-47EB-8273-0EA027C83BCF}" type="pres">
      <dgm:prSet presAssocID="{B3456F3E-C4E3-4F22-949F-355C35F4DB7A}" presName="spaceRect" presStyleCnt="0"/>
      <dgm:spPr/>
    </dgm:pt>
    <dgm:pt modelId="{2E60F110-0DCA-4E25-A0C0-3ED1DA5CB3C3}" type="pres">
      <dgm:prSet presAssocID="{B3456F3E-C4E3-4F22-949F-355C35F4DB7A}" presName="parTx" presStyleLbl="revTx" presStyleIdx="1" presStyleCnt="4">
        <dgm:presLayoutVars>
          <dgm:chMax val="0"/>
          <dgm:chPref val="0"/>
        </dgm:presLayoutVars>
      </dgm:prSet>
      <dgm:spPr/>
    </dgm:pt>
    <dgm:pt modelId="{2851F22F-FE46-4DDF-94FF-E10E2F86245A}" type="pres">
      <dgm:prSet presAssocID="{DA706CE4-FD76-4B6A-A066-9F84A196644E}" presName="sibTrans" presStyleCnt="0"/>
      <dgm:spPr/>
    </dgm:pt>
    <dgm:pt modelId="{0C454C67-3CEC-488F-88D6-32B7767A28B9}" type="pres">
      <dgm:prSet presAssocID="{6879480F-9D92-4D0B-939D-9A09CFF532CD}" presName="compNode" presStyleCnt="0"/>
      <dgm:spPr/>
    </dgm:pt>
    <dgm:pt modelId="{521776D3-AE56-4BA3-80D0-B5164D0C3286}" type="pres">
      <dgm:prSet presAssocID="{6879480F-9D92-4D0B-939D-9A09CFF532CD}" presName="bgRect" presStyleLbl="bgShp" presStyleIdx="2" presStyleCnt="4"/>
      <dgm:spPr/>
    </dgm:pt>
    <dgm:pt modelId="{733A7890-AE8E-40DE-AD67-16FFF003579C}" type="pres">
      <dgm:prSet presAssocID="{6879480F-9D92-4D0B-939D-9A09CFF532C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Rocket"/>
        </a:ext>
      </dgm:extLst>
    </dgm:pt>
    <dgm:pt modelId="{01DB79A3-9B3D-4D84-A79A-E633735D42B8}" type="pres">
      <dgm:prSet presAssocID="{6879480F-9D92-4D0B-939D-9A09CFF532CD}" presName="spaceRect" presStyleCnt="0"/>
      <dgm:spPr/>
    </dgm:pt>
    <dgm:pt modelId="{C70F7890-AA21-4862-B72F-125BF8B06C00}" type="pres">
      <dgm:prSet presAssocID="{6879480F-9D92-4D0B-939D-9A09CFF532CD}" presName="parTx" presStyleLbl="revTx" presStyleIdx="2" presStyleCnt="4">
        <dgm:presLayoutVars>
          <dgm:chMax val="0"/>
          <dgm:chPref val="0"/>
        </dgm:presLayoutVars>
      </dgm:prSet>
      <dgm:spPr/>
    </dgm:pt>
    <dgm:pt modelId="{755798FE-627D-4A92-AE9C-04A2D6A1F9F7}" type="pres">
      <dgm:prSet presAssocID="{F61BAD6A-F96E-4E3A-87C9-CF661B5F826F}" presName="sibTrans" presStyleCnt="0"/>
      <dgm:spPr/>
    </dgm:pt>
    <dgm:pt modelId="{373C1620-4CDD-447B-B1AB-BBF93A45EC32}" type="pres">
      <dgm:prSet presAssocID="{9FEE458D-9D9D-4074-9975-184299900A28}" presName="compNode" presStyleCnt="0"/>
      <dgm:spPr/>
    </dgm:pt>
    <dgm:pt modelId="{4783F2B1-2956-4D84-84E8-0FD976C5C190}" type="pres">
      <dgm:prSet presAssocID="{9FEE458D-9D9D-4074-9975-184299900A28}" presName="bgRect" presStyleLbl="bgShp" presStyleIdx="3" presStyleCnt="4"/>
      <dgm:spPr/>
    </dgm:pt>
    <dgm:pt modelId="{8B7D5F30-EE12-4F0F-8EF8-C942C63E1DAF}" type="pres">
      <dgm:prSet presAssocID="{9FEE458D-9D9D-4074-9975-184299900A2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elp"/>
        </a:ext>
      </dgm:extLst>
    </dgm:pt>
    <dgm:pt modelId="{DBC78D0B-ACA6-4C58-A521-1C0226D32A24}" type="pres">
      <dgm:prSet presAssocID="{9FEE458D-9D9D-4074-9975-184299900A28}" presName="spaceRect" presStyleCnt="0"/>
      <dgm:spPr/>
    </dgm:pt>
    <dgm:pt modelId="{64CAE613-1505-4F01-89D5-1CFA4A016A7F}" type="pres">
      <dgm:prSet presAssocID="{9FEE458D-9D9D-4074-9975-184299900A28}" presName="parTx" presStyleLbl="revTx" presStyleIdx="3" presStyleCnt="4">
        <dgm:presLayoutVars>
          <dgm:chMax val="0"/>
          <dgm:chPref val="0"/>
        </dgm:presLayoutVars>
      </dgm:prSet>
      <dgm:spPr/>
    </dgm:pt>
  </dgm:ptLst>
  <dgm:cxnLst>
    <dgm:cxn modelId="{82384C06-808D-47E2-BAFC-E32E2C9021A7}" type="presOf" srcId="{509E463F-2B24-4757-BCEE-F4ED2D9303AD}" destId="{E9C484F1-E1D2-43DC-B6AF-37C05CFA9633}" srcOrd="0" destOrd="0" presId="urn:microsoft.com/office/officeart/2018/2/layout/IconVerticalSolidList"/>
    <dgm:cxn modelId="{7B41C83E-F2E4-47FA-96E1-856EB96D5C61}" type="presOf" srcId="{9FEE458D-9D9D-4074-9975-184299900A28}" destId="{64CAE613-1505-4F01-89D5-1CFA4A016A7F}" srcOrd="0" destOrd="0" presId="urn:microsoft.com/office/officeart/2018/2/layout/IconVerticalSolidList"/>
    <dgm:cxn modelId="{DB935A63-F1B3-47D8-A665-41469666EE4E}" srcId="{509E463F-2B24-4757-BCEE-F4ED2D9303AD}" destId="{99F5D084-BACA-47E8-9A16-E25C1EE66170}" srcOrd="0" destOrd="0" parTransId="{0F28151C-D2F7-4F9F-AF8D-3DC57ADE2761}" sibTransId="{CC23C9F9-6371-4243-A401-934B165E9478}"/>
    <dgm:cxn modelId="{0DDE8367-269D-4C2D-AA8C-8301CCA1C646}" srcId="{509E463F-2B24-4757-BCEE-F4ED2D9303AD}" destId="{6879480F-9D92-4D0B-939D-9A09CFF532CD}" srcOrd="2" destOrd="0" parTransId="{73548764-87BB-4C52-AC27-648772E2F473}" sibTransId="{F61BAD6A-F96E-4E3A-87C9-CF661B5F826F}"/>
    <dgm:cxn modelId="{E2BCE387-047A-4F10-B892-7318B4CD7DD9}" type="presOf" srcId="{99F5D084-BACA-47E8-9A16-E25C1EE66170}" destId="{5608CDE4-B7D9-4AEB-B946-791E308880C2}" srcOrd="0" destOrd="0" presId="urn:microsoft.com/office/officeart/2018/2/layout/IconVerticalSolidList"/>
    <dgm:cxn modelId="{171969A3-93D0-46D4-9448-15A65088E754}" type="presOf" srcId="{6879480F-9D92-4D0B-939D-9A09CFF532CD}" destId="{C70F7890-AA21-4862-B72F-125BF8B06C00}" srcOrd="0" destOrd="0" presId="urn:microsoft.com/office/officeart/2018/2/layout/IconVerticalSolidList"/>
    <dgm:cxn modelId="{5019FAC5-CD5F-46EF-B121-FF5798C1590A}" type="presOf" srcId="{B3456F3E-C4E3-4F22-949F-355C35F4DB7A}" destId="{2E60F110-0DCA-4E25-A0C0-3ED1DA5CB3C3}" srcOrd="0" destOrd="0" presId="urn:microsoft.com/office/officeart/2018/2/layout/IconVerticalSolidList"/>
    <dgm:cxn modelId="{88EB92E5-9BCA-413F-96E5-2174678BAE5C}" srcId="{509E463F-2B24-4757-BCEE-F4ED2D9303AD}" destId="{9FEE458D-9D9D-4074-9975-184299900A28}" srcOrd="3" destOrd="0" parTransId="{74BC033D-423A-44D9-893A-EFB2933DA249}" sibTransId="{018FFD15-7575-490B-97BB-97409D9362FD}"/>
    <dgm:cxn modelId="{37A095ED-951B-436C-ABE8-4735CA95C792}" srcId="{509E463F-2B24-4757-BCEE-F4ED2D9303AD}" destId="{B3456F3E-C4E3-4F22-949F-355C35F4DB7A}" srcOrd="1" destOrd="0" parTransId="{6D0D606B-87E1-419C-9B2B-ECE97DC89D4F}" sibTransId="{DA706CE4-FD76-4B6A-A066-9F84A196644E}"/>
    <dgm:cxn modelId="{63BFBDC7-181E-40A0-A7A0-D5A241F4E349}" type="presParOf" srcId="{E9C484F1-E1D2-43DC-B6AF-37C05CFA9633}" destId="{6F2CFD27-41D9-452A-AF50-04C41574DD0F}" srcOrd="0" destOrd="0" presId="urn:microsoft.com/office/officeart/2018/2/layout/IconVerticalSolidList"/>
    <dgm:cxn modelId="{DE3499B0-2FC8-4F23-B662-A6EB69B76B8F}" type="presParOf" srcId="{6F2CFD27-41D9-452A-AF50-04C41574DD0F}" destId="{2ECA1AE3-70DB-4CAA-8A11-B613515BD8B3}" srcOrd="0" destOrd="0" presId="urn:microsoft.com/office/officeart/2018/2/layout/IconVerticalSolidList"/>
    <dgm:cxn modelId="{A0D03F1B-DE85-47A4-A903-069AF3CFC5F6}" type="presParOf" srcId="{6F2CFD27-41D9-452A-AF50-04C41574DD0F}" destId="{73ECD17C-CCCC-4E2C-B839-6E361372C5FD}" srcOrd="1" destOrd="0" presId="urn:microsoft.com/office/officeart/2018/2/layout/IconVerticalSolidList"/>
    <dgm:cxn modelId="{B087584D-6F80-4175-B6BA-7B379DC9DC18}" type="presParOf" srcId="{6F2CFD27-41D9-452A-AF50-04C41574DD0F}" destId="{620549E6-100D-4E6C-A875-2EBE57C51FFC}" srcOrd="2" destOrd="0" presId="urn:microsoft.com/office/officeart/2018/2/layout/IconVerticalSolidList"/>
    <dgm:cxn modelId="{2CD6F4ED-8295-4397-9D15-96046F342492}" type="presParOf" srcId="{6F2CFD27-41D9-452A-AF50-04C41574DD0F}" destId="{5608CDE4-B7D9-4AEB-B946-791E308880C2}" srcOrd="3" destOrd="0" presId="urn:microsoft.com/office/officeart/2018/2/layout/IconVerticalSolidList"/>
    <dgm:cxn modelId="{14AF52B3-3DB2-4BE5-BA08-B085BA0A29F8}" type="presParOf" srcId="{E9C484F1-E1D2-43DC-B6AF-37C05CFA9633}" destId="{2F79DEED-4C93-4BDE-9A11-336DD5A78F3D}" srcOrd="1" destOrd="0" presId="urn:microsoft.com/office/officeart/2018/2/layout/IconVerticalSolidList"/>
    <dgm:cxn modelId="{8E770924-AACE-4B58-ABCC-3738BCE9CBEC}" type="presParOf" srcId="{E9C484F1-E1D2-43DC-B6AF-37C05CFA9633}" destId="{6C0C7D10-3C68-4BD8-94E5-BCCA6BF2A335}" srcOrd="2" destOrd="0" presId="urn:microsoft.com/office/officeart/2018/2/layout/IconVerticalSolidList"/>
    <dgm:cxn modelId="{69C297D7-4EA2-427C-8EC2-D42A54990F72}" type="presParOf" srcId="{6C0C7D10-3C68-4BD8-94E5-BCCA6BF2A335}" destId="{CF16E7D3-5CC2-4C8E-BC2E-4E70AC103805}" srcOrd="0" destOrd="0" presId="urn:microsoft.com/office/officeart/2018/2/layout/IconVerticalSolidList"/>
    <dgm:cxn modelId="{E15A5CBA-06DF-4A1B-8EE6-C9B7DB195AED}" type="presParOf" srcId="{6C0C7D10-3C68-4BD8-94E5-BCCA6BF2A335}" destId="{D5034C24-7710-429E-ABB9-07D8F98F6BEC}" srcOrd="1" destOrd="0" presId="urn:microsoft.com/office/officeart/2018/2/layout/IconVerticalSolidList"/>
    <dgm:cxn modelId="{D7B1D2B3-80A8-4CB1-8B1C-752452A8ACD9}" type="presParOf" srcId="{6C0C7D10-3C68-4BD8-94E5-BCCA6BF2A335}" destId="{89A62D0D-EB79-47EB-8273-0EA027C83BCF}" srcOrd="2" destOrd="0" presId="urn:microsoft.com/office/officeart/2018/2/layout/IconVerticalSolidList"/>
    <dgm:cxn modelId="{C04B1B6B-7B52-4109-9EAC-5CA821F7909B}" type="presParOf" srcId="{6C0C7D10-3C68-4BD8-94E5-BCCA6BF2A335}" destId="{2E60F110-0DCA-4E25-A0C0-3ED1DA5CB3C3}" srcOrd="3" destOrd="0" presId="urn:microsoft.com/office/officeart/2018/2/layout/IconVerticalSolidList"/>
    <dgm:cxn modelId="{1A503F1F-97D2-4B94-ACF0-0BA6BD225247}" type="presParOf" srcId="{E9C484F1-E1D2-43DC-B6AF-37C05CFA9633}" destId="{2851F22F-FE46-4DDF-94FF-E10E2F86245A}" srcOrd="3" destOrd="0" presId="urn:microsoft.com/office/officeart/2018/2/layout/IconVerticalSolidList"/>
    <dgm:cxn modelId="{440D7A95-54BD-4318-AD4A-0EF6B7106284}" type="presParOf" srcId="{E9C484F1-E1D2-43DC-B6AF-37C05CFA9633}" destId="{0C454C67-3CEC-488F-88D6-32B7767A28B9}" srcOrd="4" destOrd="0" presId="urn:microsoft.com/office/officeart/2018/2/layout/IconVerticalSolidList"/>
    <dgm:cxn modelId="{30EBE9EE-F521-4BAD-B70B-E9C68D292E60}" type="presParOf" srcId="{0C454C67-3CEC-488F-88D6-32B7767A28B9}" destId="{521776D3-AE56-4BA3-80D0-B5164D0C3286}" srcOrd="0" destOrd="0" presId="urn:microsoft.com/office/officeart/2018/2/layout/IconVerticalSolidList"/>
    <dgm:cxn modelId="{2ECEE1E2-9261-4673-973A-7EE6F0AB66BD}" type="presParOf" srcId="{0C454C67-3CEC-488F-88D6-32B7767A28B9}" destId="{733A7890-AE8E-40DE-AD67-16FFF003579C}" srcOrd="1" destOrd="0" presId="urn:microsoft.com/office/officeart/2018/2/layout/IconVerticalSolidList"/>
    <dgm:cxn modelId="{BD6DF153-667C-4867-9B03-418FD84B294A}" type="presParOf" srcId="{0C454C67-3CEC-488F-88D6-32B7767A28B9}" destId="{01DB79A3-9B3D-4D84-A79A-E633735D42B8}" srcOrd="2" destOrd="0" presId="urn:microsoft.com/office/officeart/2018/2/layout/IconVerticalSolidList"/>
    <dgm:cxn modelId="{66B63BB0-A1E8-4CC6-B02E-2E29D9BCE899}" type="presParOf" srcId="{0C454C67-3CEC-488F-88D6-32B7767A28B9}" destId="{C70F7890-AA21-4862-B72F-125BF8B06C00}" srcOrd="3" destOrd="0" presId="urn:microsoft.com/office/officeart/2018/2/layout/IconVerticalSolidList"/>
    <dgm:cxn modelId="{5ECA9C7F-43B5-482D-8ADF-D520AD0BDA09}" type="presParOf" srcId="{E9C484F1-E1D2-43DC-B6AF-37C05CFA9633}" destId="{755798FE-627D-4A92-AE9C-04A2D6A1F9F7}" srcOrd="5" destOrd="0" presId="urn:microsoft.com/office/officeart/2018/2/layout/IconVerticalSolidList"/>
    <dgm:cxn modelId="{3164F5E5-04A9-413D-8A2A-CA3DC458D4DB}" type="presParOf" srcId="{E9C484F1-E1D2-43DC-B6AF-37C05CFA9633}" destId="{373C1620-4CDD-447B-B1AB-BBF93A45EC32}" srcOrd="6" destOrd="0" presId="urn:microsoft.com/office/officeart/2018/2/layout/IconVerticalSolidList"/>
    <dgm:cxn modelId="{9D280C55-DECD-40DD-847D-3A978B5950D5}" type="presParOf" srcId="{373C1620-4CDD-447B-B1AB-BBF93A45EC32}" destId="{4783F2B1-2956-4D84-84E8-0FD976C5C190}" srcOrd="0" destOrd="0" presId="urn:microsoft.com/office/officeart/2018/2/layout/IconVerticalSolidList"/>
    <dgm:cxn modelId="{D6CC4F3A-0050-4674-B59F-AD5570F50C87}" type="presParOf" srcId="{373C1620-4CDD-447B-B1AB-BBF93A45EC32}" destId="{8B7D5F30-EE12-4F0F-8EF8-C942C63E1DAF}" srcOrd="1" destOrd="0" presId="urn:microsoft.com/office/officeart/2018/2/layout/IconVerticalSolidList"/>
    <dgm:cxn modelId="{FA65C090-0C0B-4DF7-ABF9-941EB41A5E56}" type="presParOf" srcId="{373C1620-4CDD-447B-B1AB-BBF93A45EC32}" destId="{DBC78D0B-ACA6-4C58-A521-1C0226D32A24}" srcOrd="2" destOrd="0" presId="urn:microsoft.com/office/officeart/2018/2/layout/IconVerticalSolidList"/>
    <dgm:cxn modelId="{BF562412-EEC3-4889-9B91-911365534E22}" type="presParOf" srcId="{373C1620-4CDD-447B-B1AB-BBF93A45EC32}" destId="{64CAE613-1505-4F01-89D5-1CFA4A016A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913E7-5304-4B92-BEF3-2662E336E6C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2F582BB3-95C0-4DA6-8315-6F2F7353D753}">
      <dgm:prSet phldrT="[Text]"/>
      <dgm:spPr/>
      <dgm:t>
        <a:bodyPr/>
        <a:lstStyle/>
        <a:p>
          <a:r>
            <a:rPr lang="en-GB" dirty="0"/>
            <a:t> New to care</a:t>
          </a:r>
        </a:p>
      </dgm:t>
    </dgm:pt>
    <dgm:pt modelId="{05AC62BD-0804-4B3A-A2B2-0A94C9FEBEF9}" type="parTrans" cxnId="{C924304B-B169-4BE4-A19D-9AAC6C9BB9B3}">
      <dgm:prSet/>
      <dgm:spPr/>
      <dgm:t>
        <a:bodyPr/>
        <a:lstStyle/>
        <a:p>
          <a:endParaRPr lang="en-GB"/>
        </a:p>
      </dgm:t>
    </dgm:pt>
    <dgm:pt modelId="{CDA4A3E9-3CE9-4A7C-B5CC-E91AC931859F}" type="sibTrans" cxnId="{C924304B-B169-4BE4-A19D-9AAC6C9BB9B3}">
      <dgm:prSet/>
      <dgm:spPr/>
      <dgm:t>
        <a:bodyPr/>
        <a:lstStyle/>
        <a:p>
          <a:endParaRPr lang="en-GB"/>
        </a:p>
      </dgm:t>
    </dgm:pt>
    <dgm:pt modelId="{E9FB7093-F2AF-41C1-9F83-DC833C9A12F2}">
      <dgm:prSet phldrT="[Text]"/>
      <dgm:spPr/>
      <dgm:t>
        <a:bodyPr/>
        <a:lstStyle/>
        <a:p>
          <a:r>
            <a:rPr lang="en-GB" dirty="0"/>
            <a:t>Care or support worker</a:t>
          </a:r>
        </a:p>
      </dgm:t>
    </dgm:pt>
    <dgm:pt modelId="{2B1FEFBF-B806-4B65-B83D-0C0812C79A82}" type="parTrans" cxnId="{06C2D00A-283F-4CC0-B18D-0753C8EA6895}">
      <dgm:prSet/>
      <dgm:spPr/>
      <dgm:t>
        <a:bodyPr/>
        <a:lstStyle/>
        <a:p>
          <a:endParaRPr lang="en-GB"/>
        </a:p>
      </dgm:t>
    </dgm:pt>
    <dgm:pt modelId="{C4F2B0D1-E885-4D6A-B2C3-775DD76339D6}" type="sibTrans" cxnId="{06C2D00A-283F-4CC0-B18D-0753C8EA6895}">
      <dgm:prSet/>
      <dgm:spPr/>
      <dgm:t>
        <a:bodyPr/>
        <a:lstStyle/>
        <a:p>
          <a:endParaRPr lang="en-GB"/>
        </a:p>
      </dgm:t>
    </dgm:pt>
    <dgm:pt modelId="{5E7FA5CA-C2C2-4165-A9EA-7D79B602CE49}">
      <dgm:prSet phldrT="[Text]"/>
      <dgm:spPr/>
      <dgm:t>
        <a:bodyPr/>
        <a:lstStyle/>
        <a:p>
          <a:r>
            <a:rPr lang="en-GB" dirty="0"/>
            <a:t>Supervisor or leader</a:t>
          </a:r>
        </a:p>
      </dgm:t>
    </dgm:pt>
    <dgm:pt modelId="{B870438D-3CEA-4A1C-8C57-C5091165270D}" type="parTrans" cxnId="{627B2C8B-FD61-4983-87D8-B9961964B0B1}">
      <dgm:prSet/>
      <dgm:spPr/>
      <dgm:t>
        <a:bodyPr/>
        <a:lstStyle/>
        <a:p>
          <a:endParaRPr lang="en-GB"/>
        </a:p>
      </dgm:t>
    </dgm:pt>
    <dgm:pt modelId="{343286E9-526D-4F8F-BD93-80774050953C}" type="sibTrans" cxnId="{627B2C8B-FD61-4983-87D8-B9961964B0B1}">
      <dgm:prSet/>
      <dgm:spPr/>
      <dgm:t>
        <a:bodyPr/>
        <a:lstStyle/>
        <a:p>
          <a:endParaRPr lang="en-GB"/>
        </a:p>
      </dgm:t>
    </dgm:pt>
    <dgm:pt modelId="{44BFD37F-E7EA-49CF-928C-E148EB430829}">
      <dgm:prSet phldrT="[Text]"/>
      <dgm:spPr/>
      <dgm:t>
        <a:bodyPr/>
        <a:lstStyle/>
        <a:p>
          <a:r>
            <a:rPr lang="en-GB" dirty="0"/>
            <a:t>Practice/ Specialist  leader</a:t>
          </a:r>
        </a:p>
      </dgm:t>
    </dgm:pt>
    <dgm:pt modelId="{5428CF31-6A6C-4195-9974-376E03785AA6}" type="parTrans" cxnId="{C1CE86F2-6BFA-49F1-8978-B3FB5979887D}">
      <dgm:prSet/>
      <dgm:spPr/>
      <dgm:t>
        <a:bodyPr/>
        <a:lstStyle/>
        <a:p>
          <a:endParaRPr lang="en-GB"/>
        </a:p>
      </dgm:t>
    </dgm:pt>
    <dgm:pt modelId="{F5DDACEF-16FD-41D7-AD57-E64F805531DB}" type="sibTrans" cxnId="{C1CE86F2-6BFA-49F1-8978-B3FB5979887D}">
      <dgm:prSet/>
      <dgm:spPr/>
      <dgm:t>
        <a:bodyPr/>
        <a:lstStyle/>
        <a:p>
          <a:endParaRPr lang="en-GB"/>
        </a:p>
      </dgm:t>
    </dgm:pt>
    <dgm:pt modelId="{2CE1FF6E-7368-46E9-9993-8576DCD4CBE8}" type="pres">
      <dgm:prSet presAssocID="{D10913E7-5304-4B92-BEF3-2662E336E6CB}" presName="rootnode" presStyleCnt="0">
        <dgm:presLayoutVars>
          <dgm:chMax/>
          <dgm:chPref/>
          <dgm:dir/>
          <dgm:animLvl val="lvl"/>
        </dgm:presLayoutVars>
      </dgm:prSet>
      <dgm:spPr/>
    </dgm:pt>
    <dgm:pt modelId="{419267F5-950D-4F84-8BD1-F5176C03D9EA}" type="pres">
      <dgm:prSet presAssocID="{2F582BB3-95C0-4DA6-8315-6F2F7353D753}" presName="composite" presStyleCnt="0"/>
      <dgm:spPr/>
    </dgm:pt>
    <dgm:pt modelId="{B5002E88-236F-4881-8FA9-0EA3BBCA2DAB}" type="pres">
      <dgm:prSet presAssocID="{2F582BB3-95C0-4DA6-8315-6F2F7353D753}" presName="LShape" presStyleLbl="alignNode1" presStyleIdx="0" presStyleCnt="7"/>
      <dgm:spPr/>
    </dgm:pt>
    <dgm:pt modelId="{6671DA9E-32B8-4E26-A899-E1207EAB5291}" type="pres">
      <dgm:prSet presAssocID="{2F582BB3-95C0-4DA6-8315-6F2F7353D753}" presName="ParentText" presStyleLbl="revTx" presStyleIdx="0" presStyleCnt="4">
        <dgm:presLayoutVars>
          <dgm:chMax val="0"/>
          <dgm:chPref val="0"/>
          <dgm:bulletEnabled val="1"/>
        </dgm:presLayoutVars>
      </dgm:prSet>
      <dgm:spPr/>
    </dgm:pt>
    <dgm:pt modelId="{9A334949-140F-461D-9A78-D9C738E268E5}" type="pres">
      <dgm:prSet presAssocID="{2F582BB3-95C0-4DA6-8315-6F2F7353D753}" presName="Triangle" presStyleLbl="alignNode1" presStyleIdx="1" presStyleCnt="7"/>
      <dgm:spPr/>
    </dgm:pt>
    <dgm:pt modelId="{0352640B-5F08-4D03-AF36-3A86015435E4}" type="pres">
      <dgm:prSet presAssocID="{CDA4A3E9-3CE9-4A7C-B5CC-E91AC931859F}" presName="sibTrans" presStyleCnt="0"/>
      <dgm:spPr/>
    </dgm:pt>
    <dgm:pt modelId="{F5CD2674-3E0A-4161-8AC6-A305BD5A32C9}" type="pres">
      <dgm:prSet presAssocID="{CDA4A3E9-3CE9-4A7C-B5CC-E91AC931859F}" presName="space" presStyleCnt="0"/>
      <dgm:spPr/>
    </dgm:pt>
    <dgm:pt modelId="{E4897B37-3A8D-43E6-B10B-DDD74DB4E2A5}" type="pres">
      <dgm:prSet presAssocID="{E9FB7093-F2AF-41C1-9F83-DC833C9A12F2}" presName="composite" presStyleCnt="0"/>
      <dgm:spPr/>
    </dgm:pt>
    <dgm:pt modelId="{B4430E44-19FA-47B4-AFE7-72D64DD1A750}" type="pres">
      <dgm:prSet presAssocID="{E9FB7093-F2AF-41C1-9F83-DC833C9A12F2}" presName="LShape" presStyleLbl="alignNode1" presStyleIdx="2" presStyleCnt="7"/>
      <dgm:spPr/>
    </dgm:pt>
    <dgm:pt modelId="{37F9AD68-ED24-4B7C-BDDC-10F6C0ACAF7A}" type="pres">
      <dgm:prSet presAssocID="{E9FB7093-F2AF-41C1-9F83-DC833C9A12F2}" presName="ParentText" presStyleLbl="revTx" presStyleIdx="1" presStyleCnt="4">
        <dgm:presLayoutVars>
          <dgm:chMax val="0"/>
          <dgm:chPref val="0"/>
          <dgm:bulletEnabled val="1"/>
        </dgm:presLayoutVars>
      </dgm:prSet>
      <dgm:spPr/>
    </dgm:pt>
    <dgm:pt modelId="{8067BE91-E184-450C-B7F9-FFB9D5718EA9}" type="pres">
      <dgm:prSet presAssocID="{E9FB7093-F2AF-41C1-9F83-DC833C9A12F2}" presName="Triangle" presStyleLbl="alignNode1" presStyleIdx="3" presStyleCnt="7"/>
      <dgm:spPr/>
    </dgm:pt>
    <dgm:pt modelId="{9D7EE934-669B-4DB4-A403-AD7FEA88187E}" type="pres">
      <dgm:prSet presAssocID="{C4F2B0D1-E885-4D6A-B2C3-775DD76339D6}" presName="sibTrans" presStyleCnt="0"/>
      <dgm:spPr/>
    </dgm:pt>
    <dgm:pt modelId="{A67D017D-93DB-43EA-B8CA-FE3B2CABEFD4}" type="pres">
      <dgm:prSet presAssocID="{C4F2B0D1-E885-4D6A-B2C3-775DD76339D6}" presName="space" presStyleCnt="0"/>
      <dgm:spPr/>
    </dgm:pt>
    <dgm:pt modelId="{66F8E435-0177-4811-A159-32E5BFDE6064}" type="pres">
      <dgm:prSet presAssocID="{5E7FA5CA-C2C2-4165-A9EA-7D79B602CE49}" presName="composite" presStyleCnt="0"/>
      <dgm:spPr/>
    </dgm:pt>
    <dgm:pt modelId="{C3C5BD10-50D2-4963-82D9-32163B840200}" type="pres">
      <dgm:prSet presAssocID="{5E7FA5CA-C2C2-4165-A9EA-7D79B602CE49}" presName="LShape" presStyleLbl="alignNode1" presStyleIdx="4" presStyleCnt="7"/>
      <dgm:spPr/>
    </dgm:pt>
    <dgm:pt modelId="{5690FCB7-4281-493F-81EC-7E8B0AFC2D33}" type="pres">
      <dgm:prSet presAssocID="{5E7FA5CA-C2C2-4165-A9EA-7D79B602CE49}" presName="ParentText" presStyleLbl="revTx" presStyleIdx="2" presStyleCnt="4">
        <dgm:presLayoutVars>
          <dgm:chMax val="0"/>
          <dgm:chPref val="0"/>
          <dgm:bulletEnabled val="1"/>
        </dgm:presLayoutVars>
      </dgm:prSet>
      <dgm:spPr/>
    </dgm:pt>
    <dgm:pt modelId="{76BC5EEA-2AA2-4AD4-A28E-C5308081D21C}" type="pres">
      <dgm:prSet presAssocID="{5E7FA5CA-C2C2-4165-A9EA-7D79B602CE49}" presName="Triangle" presStyleLbl="alignNode1" presStyleIdx="5" presStyleCnt="7"/>
      <dgm:spPr/>
    </dgm:pt>
    <dgm:pt modelId="{14EBC1AA-20CF-4C3B-9B0F-AE5FFD45D6BF}" type="pres">
      <dgm:prSet presAssocID="{343286E9-526D-4F8F-BD93-80774050953C}" presName="sibTrans" presStyleCnt="0"/>
      <dgm:spPr/>
    </dgm:pt>
    <dgm:pt modelId="{FAD1AF46-387F-4EA9-AC2E-840D4AE9A4F9}" type="pres">
      <dgm:prSet presAssocID="{343286E9-526D-4F8F-BD93-80774050953C}" presName="space" presStyleCnt="0"/>
      <dgm:spPr/>
    </dgm:pt>
    <dgm:pt modelId="{D2D7E998-FD9B-4122-9D21-DC1D7E1FDD1F}" type="pres">
      <dgm:prSet presAssocID="{44BFD37F-E7EA-49CF-928C-E148EB430829}" presName="composite" presStyleCnt="0"/>
      <dgm:spPr/>
    </dgm:pt>
    <dgm:pt modelId="{DE028276-E323-4371-BE3D-A13EB0C0735E}" type="pres">
      <dgm:prSet presAssocID="{44BFD37F-E7EA-49CF-928C-E148EB430829}" presName="LShape" presStyleLbl="alignNode1" presStyleIdx="6" presStyleCnt="7"/>
      <dgm:spPr/>
    </dgm:pt>
    <dgm:pt modelId="{FC8F503C-9C04-4AA9-AADB-741A40769058}" type="pres">
      <dgm:prSet presAssocID="{44BFD37F-E7EA-49CF-928C-E148EB430829}" presName="ParentText" presStyleLbl="revTx" presStyleIdx="3" presStyleCnt="4">
        <dgm:presLayoutVars>
          <dgm:chMax val="0"/>
          <dgm:chPref val="0"/>
          <dgm:bulletEnabled val="1"/>
        </dgm:presLayoutVars>
      </dgm:prSet>
      <dgm:spPr/>
    </dgm:pt>
  </dgm:ptLst>
  <dgm:cxnLst>
    <dgm:cxn modelId="{06C2D00A-283F-4CC0-B18D-0753C8EA6895}" srcId="{D10913E7-5304-4B92-BEF3-2662E336E6CB}" destId="{E9FB7093-F2AF-41C1-9F83-DC833C9A12F2}" srcOrd="1" destOrd="0" parTransId="{2B1FEFBF-B806-4B65-B83D-0C0812C79A82}" sibTransId="{C4F2B0D1-E885-4D6A-B2C3-775DD76339D6}"/>
    <dgm:cxn modelId="{C924304B-B169-4BE4-A19D-9AAC6C9BB9B3}" srcId="{D10913E7-5304-4B92-BEF3-2662E336E6CB}" destId="{2F582BB3-95C0-4DA6-8315-6F2F7353D753}" srcOrd="0" destOrd="0" parTransId="{05AC62BD-0804-4B3A-A2B2-0A94C9FEBEF9}" sibTransId="{CDA4A3E9-3CE9-4A7C-B5CC-E91AC931859F}"/>
    <dgm:cxn modelId="{627B2C8B-FD61-4983-87D8-B9961964B0B1}" srcId="{D10913E7-5304-4B92-BEF3-2662E336E6CB}" destId="{5E7FA5CA-C2C2-4165-A9EA-7D79B602CE49}" srcOrd="2" destOrd="0" parTransId="{B870438D-3CEA-4A1C-8C57-C5091165270D}" sibTransId="{343286E9-526D-4F8F-BD93-80774050953C}"/>
    <dgm:cxn modelId="{6BE0BE8D-9A1C-45D0-9DAA-7BB8154A07D9}" type="presOf" srcId="{E9FB7093-F2AF-41C1-9F83-DC833C9A12F2}" destId="{37F9AD68-ED24-4B7C-BDDC-10F6C0ACAF7A}" srcOrd="0" destOrd="0" presId="urn:microsoft.com/office/officeart/2009/3/layout/StepUpProcess"/>
    <dgm:cxn modelId="{D4457DAF-E78E-405C-928B-6E6EABDAA772}" type="presOf" srcId="{2F582BB3-95C0-4DA6-8315-6F2F7353D753}" destId="{6671DA9E-32B8-4E26-A899-E1207EAB5291}" srcOrd="0" destOrd="0" presId="urn:microsoft.com/office/officeart/2009/3/layout/StepUpProcess"/>
    <dgm:cxn modelId="{E4BE19D2-39A4-44E6-8405-547C2933B31B}" type="presOf" srcId="{44BFD37F-E7EA-49CF-928C-E148EB430829}" destId="{FC8F503C-9C04-4AA9-AADB-741A40769058}" srcOrd="0" destOrd="0" presId="urn:microsoft.com/office/officeart/2009/3/layout/StepUpProcess"/>
    <dgm:cxn modelId="{C1CE86F2-6BFA-49F1-8978-B3FB5979887D}" srcId="{D10913E7-5304-4B92-BEF3-2662E336E6CB}" destId="{44BFD37F-E7EA-49CF-928C-E148EB430829}" srcOrd="3" destOrd="0" parTransId="{5428CF31-6A6C-4195-9974-376E03785AA6}" sibTransId="{F5DDACEF-16FD-41D7-AD57-E64F805531DB}"/>
    <dgm:cxn modelId="{BE5E2BF5-27B0-413C-83FF-A58DA6092961}" type="presOf" srcId="{D10913E7-5304-4B92-BEF3-2662E336E6CB}" destId="{2CE1FF6E-7368-46E9-9993-8576DCD4CBE8}" srcOrd="0" destOrd="0" presId="urn:microsoft.com/office/officeart/2009/3/layout/StepUpProcess"/>
    <dgm:cxn modelId="{639AF3FD-FEC7-4CEB-B330-1458E3FD980F}" type="presOf" srcId="{5E7FA5CA-C2C2-4165-A9EA-7D79B602CE49}" destId="{5690FCB7-4281-493F-81EC-7E8B0AFC2D33}" srcOrd="0" destOrd="0" presId="urn:microsoft.com/office/officeart/2009/3/layout/StepUpProcess"/>
    <dgm:cxn modelId="{B6186DF1-2C80-45C9-842C-7BE74AA1BEA3}" type="presParOf" srcId="{2CE1FF6E-7368-46E9-9993-8576DCD4CBE8}" destId="{419267F5-950D-4F84-8BD1-F5176C03D9EA}" srcOrd="0" destOrd="0" presId="urn:microsoft.com/office/officeart/2009/3/layout/StepUpProcess"/>
    <dgm:cxn modelId="{293F4086-4219-471C-B6EC-535048567388}" type="presParOf" srcId="{419267F5-950D-4F84-8BD1-F5176C03D9EA}" destId="{B5002E88-236F-4881-8FA9-0EA3BBCA2DAB}" srcOrd="0" destOrd="0" presId="urn:microsoft.com/office/officeart/2009/3/layout/StepUpProcess"/>
    <dgm:cxn modelId="{9F6CFDE9-FA5F-4E5B-8EBF-8A864E7AFC42}" type="presParOf" srcId="{419267F5-950D-4F84-8BD1-F5176C03D9EA}" destId="{6671DA9E-32B8-4E26-A899-E1207EAB5291}" srcOrd="1" destOrd="0" presId="urn:microsoft.com/office/officeart/2009/3/layout/StepUpProcess"/>
    <dgm:cxn modelId="{5C378142-2361-4CAB-8DE7-E0DB5BBEDFCE}" type="presParOf" srcId="{419267F5-950D-4F84-8BD1-F5176C03D9EA}" destId="{9A334949-140F-461D-9A78-D9C738E268E5}" srcOrd="2" destOrd="0" presId="urn:microsoft.com/office/officeart/2009/3/layout/StepUpProcess"/>
    <dgm:cxn modelId="{778BD9B8-061E-470E-8A88-99437E32F96B}" type="presParOf" srcId="{2CE1FF6E-7368-46E9-9993-8576DCD4CBE8}" destId="{0352640B-5F08-4D03-AF36-3A86015435E4}" srcOrd="1" destOrd="0" presId="urn:microsoft.com/office/officeart/2009/3/layout/StepUpProcess"/>
    <dgm:cxn modelId="{A69285E2-2106-4B5F-ACAA-EC6BF73FB175}" type="presParOf" srcId="{0352640B-5F08-4D03-AF36-3A86015435E4}" destId="{F5CD2674-3E0A-4161-8AC6-A305BD5A32C9}" srcOrd="0" destOrd="0" presId="urn:microsoft.com/office/officeart/2009/3/layout/StepUpProcess"/>
    <dgm:cxn modelId="{B06CF73A-C8A4-4228-908E-0970E4C0988C}" type="presParOf" srcId="{2CE1FF6E-7368-46E9-9993-8576DCD4CBE8}" destId="{E4897B37-3A8D-43E6-B10B-DDD74DB4E2A5}" srcOrd="2" destOrd="0" presId="urn:microsoft.com/office/officeart/2009/3/layout/StepUpProcess"/>
    <dgm:cxn modelId="{8DF385CB-F488-4ECF-A13C-428097A8311F}" type="presParOf" srcId="{E4897B37-3A8D-43E6-B10B-DDD74DB4E2A5}" destId="{B4430E44-19FA-47B4-AFE7-72D64DD1A750}" srcOrd="0" destOrd="0" presId="urn:microsoft.com/office/officeart/2009/3/layout/StepUpProcess"/>
    <dgm:cxn modelId="{111A7EE7-D7C3-48FF-848F-2B76F866B6D9}" type="presParOf" srcId="{E4897B37-3A8D-43E6-B10B-DDD74DB4E2A5}" destId="{37F9AD68-ED24-4B7C-BDDC-10F6C0ACAF7A}" srcOrd="1" destOrd="0" presId="urn:microsoft.com/office/officeart/2009/3/layout/StepUpProcess"/>
    <dgm:cxn modelId="{22B98EFE-F348-444F-9641-9EBA6834BAC8}" type="presParOf" srcId="{E4897B37-3A8D-43E6-B10B-DDD74DB4E2A5}" destId="{8067BE91-E184-450C-B7F9-FFB9D5718EA9}" srcOrd="2" destOrd="0" presId="urn:microsoft.com/office/officeart/2009/3/layout/StepUpProcess"/>
    <dgm:cxn modelId="{04098010-1A96-4C43-AE80-5714973A279B}" type="presParOf" srcId="{2CE1FF6E-7368-46E9-9993-8576DCD4CBE8}" destId="{9D7EE934-669B-4DB4-A403-AD7FEA88187E}" srcOrd="3" destOrd="0" presId="urn:microsoft.com/office/officeart/2009/3/layout/StepUpProcess"/>
    <dgm:cxn modelId="{397FF613-630A-4E2A-8ECB-373A82553804}" type="presParOf" srcId="{9D7EE934-669B-4DB4-A403-AD7FEA88187E}" destId="{A67D017D-93DB-43EA-B8CA-FE3B2CABEFD4}" srcOrd="0" destOrd="0" presId="urn:microsoft.com/office/officeart/2009/3/layout/StepUpProcess"/>
    <dgm:cxn modelId="{679030E1-42F9-4392-891A-B17C96E5DA6C}" type="presParOf" srcId="{2CE1FF6E-7368-46E9-9993-8576DCD4CBE8}" destId="{66F8E435-0177-4811-A159-32E5BFDE6064}" srcOrd="4" destOrd="0" presId="urn:microsoft.com/office/officeart/2009/3/layout/StepUpProcess"/>
    <dgm:cxn modelId="{D26830EF-69E8-4644-8DDC-D3EE94C5F993}" type="presParOf" srcId="{66F8E435-0177-4811-A159-32E5BFDE6064}" destId="{C3C5BD10-50D2-4963-82D9-32163B840200}" srcOrd="0" destOrd="0" presId="urn:microsoft.com/office/officeart/2009/3/layout/StepUpProcess"/>
    <dgm:cxn modelId="{297D789A-FFDE-419E-B24A-D5B8067D904D}" type="presParOf" srcId="{66F8E435-0177-4811-A159-32E5BFDE6064}" destId="{5690FCB7-4281-493F-81EC-7E8B0AFC2D33}" srcOrd="1" destOrd="0" presId="urn:microsoft.com/office/officeart/2009/3/layout/StepUpProcess"/>
    <dgm:cxn modelId="{3BEB2CDB-C453-4066-AAB3-67096930BBB6}" type="presParOf" srcId="{66F8E435-0177-4811-A159-32E5BFDE6064}" destId="{76BC5EEA-2AA2-4AD4-A28E-C5308081D21C}" srcOrd="2" destOrd="0" presId="urn:microsoft.com/office/officeart/2009/3/layout/StepUpProcess"/>
    <dgm:cxn modelId="{D6417AE0-87A6-4EBC-A883-8486E9962905}" type="presParOf" srcId="{2CE1FF6E-7368-46E9-9993-8576DCD4CBE8}" destId="{14EBC1AA-20CF-4C3B-9B0F-AE5FFD45D6BF}" srcOrd="5" destOrd="0" presId="urn:microsoft.com/office/officeart/2009/3/layout/StepUpProcess"/>
    <dgm:cxn modelId="{B731CC48-4338-43D9-95C6-5A5D0494D592}" type="presParOf" srcId="{14EBC1AA-20CF-4C3B-9B0F-AE5FFD45D6BF}" destId="{FAD1AF46-387F-4EA9-AC2E-840D4AE9A4F9}" srcOrd="0" destOrd="0" presId="urn:microsoft.com/office/officeart/2009/3/layout/StepUpProcess"/>
    <dgm:cxn modelId="{6E1A9847-A213-49F2-98FF-CA0FF2E2B0F9}" type="presParOf" srcId="{2CE1FF6E-7368-46E9-9993-8576DCD4CBE8}" destId="{D2D7E998-FD9B-4122-9D21-DC1D7E1FDD1F}" srcOrd="6" destOrd="0" presId="urn:microsoft.com/office/officeart/2009/3/layout/StepUpProcess"/>
    <dgm:cxn modelId="{6A912F7E-4539-4A8F-A6F9-940B62C8FECA}" type="presParOf" srcId="{D2D7E998-FD9B-4122-9D21-DC1D7E1FDD1F}" destId="{DE028276-E323-4371-BE3D-A13EB0C0735E}" srcOrd="0" destOrd="0" presId="urn:microsoft.com/office/officeart/2009/3/layout/StepUpProcess"/>
    <dgm:cxn modelId="{A47BE983-7B0C-4420-BB0A-456E230FB6C2}" type="presParOf" srcId="{D2D7E998-FD9B-4122-9D21-DC1D7E1FDD1F}" destId="{FC8F503C-9C04-4AA9-AADB-741A4076905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9B2F3-A366-4FDC-B204-2B1E460AF27D}">
      <dsp:nvSpPr>
        <dsp:cNvPr id="0" name=""/>
        <dsp:cNvSpPr/>
      </dsp:nvSpPr>
      <dsp:spPr>
        <a:xfrm>
          <a:off x="0" y="865120"/>
          <a:ext cx="2362049" cy="1499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04BFB-58E0-4D6C-AD54-83563F7EFD79}">
      <dsp:nvSpPr>
        <dsp:cNvPr id="0" name=""/>
        <dsp:cNvSpPr/>
      </dsp:nvSpPr>
      <dsp:spPr>
        <a:xfrm>
          <a:off x="262449" y="1114448"/>
          <a:ext cx="2362049" cy="14999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Department of Health and Social Care (DHSC) has agreed to extend the timescale to submit Workforce Development Fund (WDF) claims from 31 March 2024 to 31 May 2024 for all types of learning. </a:t>
          </a:r>
          <a:endParaRPr lang="en-US" sz="1200" kern="1200" dirty="0"/>
        </a:p>
      </dsp:txBody>
      <dsp:txXfrm>
        <a:off x="306380" y="1158379"/>
        <a:ext cx="2274187" cy="1412039"/>
      </dsp:txXfrm>
    </dsp:sp>
    <dsp:sp modelId="{62CB2732-6AFD-44FF-B52C-AA32B6D3AFE6}">
      <dsp:nvSpPr>
        <dsp:cNvPr id="0" name=""/>
        <dsp:cNvSpPr/>
      </dsp:nvSpPr>
      <dsp:spPr>
        <a:xfrm>
          <a:off x="2886949" y="865120"/>
          <a:ext cx="2362049" cy="1499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00117-2493-420D-92B9-25484922039A}">
      <dsp:nvSpPr>
        <dsp:cNvPr id="0" name=""/>
        <dsp:cNvSpPr/>
      </dsp:nvSpPr>
      <dsp:spPr>
        <a:xfrm>
          <a:off x="3149399" y="1114448"/>
          <a:ext cx="2362049" cy="14999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 legacy fund for 24/25 for all learner remaining on programmes  </a:t>
          </a:r>
          <a:endParaRPr lang="en-US" sz="1200" kern="1200" dirty="0"/>
        </a:p>
      </dsp:txBody>
      <dsp:txXfrm>
        <a:off x="3193330" y="1158379"/>
        <a:ext cx="2274187" cy="1412039"/>
      </dsp:txXfrm>
    </dsp:sp>
    <dsp:sp modelId="{FAC81FA9-F522-4D30-8224-486C95A941E9}">
      <dsp:nvSpPr>
        <dsp:cNvPr id="0" name=""/>
        <dsp:cNvSpPr/>
      </dsp:nvSpPr>
      <dsp:spPr>
        <a:xfrm>
          <a:off x="5773898" y="865120"/>
          <a:ext cx="2362049" cy="1499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C5E62-D856-4007-BCAC-31BEA302E65E}">
      <dsp:nvSpPr>
        <dsp:cNvPr id="0" name=""/>
        <dsp:cNvSpPr/>
      </dsp:nvSpPr>
      <dsp:spPr>
        <a:xfrm>
          <a:off x="6036348" y="1114448"/>
          <a:ext cx="2362049" cy="14999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hlinkClick xmlns:r="http://schemas.openxmlformats.org/officeDocument/2006/relationships" r:id="rId1"/>
            </a:rPr>
            <a:t>Full details of the current scheme and the claim form are available</a:t>
          </a:r>
          <a:endParaRPr lang="en-US" sz="1200" kern="1200" dirty="0"/>
        </a:p>
      </dsp:txBody>
      <dsp:txXfrm>
        <a:off x="6080279" y="1158379"/>
        <a:ext cx="2274187" cy="1412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A1AE3-70DB-4CAA-8A11-B613515BD8B3}">
      <dsp:nvSpPr>
        <dsp:cNvPr id="0" name=""/>
        <dsp:cNvSpPr/>
      </dsp:nvSpPr>
      <dsp:spPr>
        <a:xfrm>
          <a:off x="0" y="231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CD17C-CCCC-4E2C-B839-6E361372C5FD}">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08CDE4-B7D9-4AEB-B946-791E308880C2}">
      <dsp:nvSpPr>
        <dsp:cNvPr id="0" name=""/>
        <dsp:cNvSpPr/>
      </dsp:nvSpPr>
      <dsp:spPr>
        <a:xfrm>
          <a:off x="1357965" y="231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00100">
            <a:lnSpc>
              <a:spcPct val="90000"/>
            </a:lnSpc>
            <a:spcBef>
              <a:spcPct val="0"/>
            </a:spcBef>
            <a:spcAft>
              <a:spcPct val="35000"/>
            </a:spcAft>
            <a:buNone/>
          </a:pPr>
          <a:r>
            <a:rPr lang="en-GB" sz="1800" b="1" kern="1200"/>
            <a:t>14 Awarding Organisations (AOs) are now actively developing the qualification </a:t>
          </a:r>
          <a:endParaRPr lang="en-US" sz="1800" kern="1200"/>
        </a:p>
      </dsp:txBody>
      <dsp:txXfrm>
        <a:off x="1357965" y="2319"/>
        <a:ext cx="3325983" cy="1175727"/>
      </dsp:txXfrm>
    </dsp:sp>
    <dsp:sp modelId="{CF16E7D3-5CC2-4C8E-BC2E-4E70AC103805}">
      <dsp:nvSpPr>
        <dsp:cNvPr id="0" name=""/>
        <dsp:cNvSpPr/>
      </dsp:nvSpPr>
      <dsp:spPr>
        <a:xfrm>
          <a:off x="0" y="147197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34C24-7710-429E-ABB9-07D8F98F6BEC}">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0F110-0DCA-4E25-A0C0-3ED1DA5CB3C3}">
      <dsp:nvSpPr>
        <dsp:cNvPr id="0" name=""/>
        <dsp:cNvSpPr/>
      </dsp:nvSpPr>
      <dsp:spPr>
        <a:xfrm>
          <a:off x="1357965" y="147197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00100">
            <a:lnSpc>
              <a:spcPct val="90000"/>
            </a:lnSpc>
            <a:spcBef>
              <a:spcPct val="0"/>
            </a:spcBef>
            <a:spcAft>
              <a:spcPct val="35000"/>
            </a:spcAft>
            <a:buNone/>
          </a:pPr>
          <a:r>
            <a:rPr lang="en-GB" sz="1800" b="1" kern="1200"/>
            <a:t>Continue with current standards  </a:t>
          </a:r>
          <a:endParaRPr lang="en-US" sz="1800" kern="1200"/>
        </a:p>
      </dsp:txBody>
      <dsp:txXfrm>
        <a:off x="1357965" y="1471979"/>
        <a:ext cx="3325983" cy="1175727"/>
      </dsp:txXfrm>
    </dsp:sp>
    <dsp:sp modelId="{521776D3-AE56-4BA3-80D0-B5164D0C3286}">
      <dsp:nvSpPr>
        <dsp:cNvPr id="0" name=""/>
        <dsp:cNvSpPr/>
      </dsp:nvSpPr>
      <dsp:spPr>
        <a:xfrm>
          <a:off x="0" y="294163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A7890-AE8E-40DE-AD67-16FFF003579C}">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0F7890-AA21-4862-B72F-125BF8B06C00}">
      <dsp:nvSpPr>
        <dsp:cNvPr id="0" name=""/>
        <dsp:cNvSpPr/>
      </dsp:nvSpPr>
      <dsp:spPr>
        <a:xfrm>
          <a:off x="1357965" y="294163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00100">
            <a:lnSpc>
              <a:spcPct val="90000"/>
            </a:lnSpc>
            <a:spcBef>
              <a:spcPct val="0"/>
            </a:spcBef>
            <a:spcAft>
              <a:spcPct val="35000"/>
            </a:spcAft>
            <a:buNone/>
          </a:pPr>
          <a:r>
            <a:rPr lang="en-GB" sz="1800" b="1" kern="1200"/>
            <a:t>Launch in June 2024 </a:t>
          </a:r>
          <a:endParaRPr lang="en-US" sz="1800" kern="1200"/>
        </a:p>
      </dsp:txBody>
      <dsp:txXfrm>
        <a:off x="1357965" y="2941639"/>
        <a:ext cx="3325983" cy="1175727"/>
      </dsp:txXfrm>
    </dsp:sp>
    <dsp:sp modelId="{4783F2B1-2956-4D84-84E8-0FD976C5C190}">
      <dsp:nvSpPr>
        <dsp:cNvPr id="0" name=""/>
        <dsp:cNvSpPr/>
      </dsp:nvSpPr>
      <dsp:spPr>
        <a:xfrm>
          <a:off x="0" y="441129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D5F30-EE12-4F0F-8EF8-C942C63E1DAF}">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CAE613-1505-4F01-89D5-1CFA4A016A7F}">
      <dsp:nvSpPr>
        <dsp:cNvPr id="0" name=""/>
        <dsp:cNvSpPr/>
      </dsp:nvSpPr>
      <dsp:spPr>
        <a:xfrm>
          <a:off x="1357965" y="441129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00100">
            <a:lnSpc>
              <a:spcPct val="90000"/>
            </a:lnSpc>
            <a:spcBef>
              <a:spcPct val="0"/>
            </a:spcBef>
            <a:spcAft>
              <a:spcPct val="35000"/>
            </a:spcAft>
            <a:buNone/>
          </a:pPr>
          <a:r>
            <a:rPr lang="en-GB" sz="1800" b="1" kern="1200">
              <a:hlinkClick xmlns:r="http://schemas.openxmlformats.org/officeDocument/2006/relationships" r:id="rId9"/>
            </a:rPr>
            <a:t>FAQs</a:t>
          </a:r>
          <a:endParaRPr lang="en-US" sz="1800" kern="1200"/>
        </a:p>
      </dsp:txBody>
      <dsp:txXfrm>
        <a:off x="1357965" y="4411299"/>
        <a:ext cx="3325983" cy="1175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2E88-236F-4881-8FA9-0EA3BBCA2DAB}">
      <dsp:nvSpPr>
        <dsp:cNvPr id="0" name=""/>
        <dsp:cNvSpPr/>
      </dsp:nvSpPr>
      <dsp:spPr>
        <a:xfrm rot="5400000">
          <a:off x="336167" y="2033399"/>
          <a:ext cx="1010027" cy="168066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1DA9E-32B8-4E26-A899-E1207EAB5291}">
      <dsp:nvSpPr>
        <dsp:cNvPr id="0" name=""/>
        <dsp:cNvSpPr/>
      </dsp:nvSpPr>
      <dsp:spPr>
        <a:xfrm>
          <a:off x="167569" y="2535555"/>
          <a:ext cx="1517311" cy="133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 New to care</a:t>
          </a:r>
        </a:p>
      </dsp:txBody>
      <dsp:txXfrm>
        <a:off x="167569" y="2535555"/>
        <a:ext cx="1517311" cy="1330012"/>
      </dsp:txXfrm>
    </dsp:sp>
    <dsp:sp modelId="{9A334949-140F-461D-9A78-D9C738E268E5}">
      <dsp:nvSpPr>
        <dsp:cNvPr id="0" name=""/>
        <dsp:cNvSpPr/>
      </dsp:nvSpPr>
      <dsp:spPr>
        <a:xfrm>
          <a:off x="1398595" y="1909667"/>
          <a:ext cx="286285" cy="2862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30E44-19FA-47B4-AFE7-72D64DD1A750}">
      <dsp:nvSpPr>
        <dsp:cNvPr id="0" name=""/>
        <dsp:cNvSpPr/>
      </dsp:nvSpPr>
      <dsp:spPr>
        <a:xfrm rot="5400000">
          <a:off x="2193653" y="1573762"/>
          <a:ext cx="1010027" cy="168066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9AD68-ED24-4B7C-BDDC-10F6C0ACAF7A}">
      <dsp:nvSpPr>
        <dsp:cNvPr id="0" name=""/>
        <dsp:cNvSpPr/>
      </dsp:nvSpPr>
      <dsp:spPr>
        <a:xfrm>
          <a:off x="2025054" y="2075918"/>
          <a:ext cx="1517311" cy="133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Care or support worker</a:t>
          </a:r>
        </a:p>
      </dsp:txBody>
      <dsp:txXfrm>
        <a:off x="2025054" y="2075918"/>
        <a:ext cx="1517311" cy="1330012"/>
      </dsp:txXfrm>
    </dsp:sp>
    <dsp:sp modelId="{8067BE91-E184-450C-B7F9-FFB9D5718EA9}">
      <dsp:nvSpPr>
        <dsp:cNvPr id="0" name=""/>
        <dsp:cNvSpPr/>
      </dsp:nvSpPr>
      <dsp:spPr>
        <a:xfrm>
          <a:off x="3256080" y="1450030"/>
          <a:ext cx="286285" cy="2862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5BD10-50D2-4963-82D9-32163B840200}">
      <dsp:nvSpPr>
        <dsp:cNvPr id="0" name=""/>
        <dsp:cNvSpPr/>
      </dsp:nvSpPr>
      <dsp:spPr>
        <a:xfrm rot="5400000">
          <a:off x="4051138" y="1114126"/>
          <a:ext cx="1010027" cy="168066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0FCB7-4281-493F-81EC-7E8B0AFC2D33}">
      <dsp:nvSpPr>
        <dsp:cNvPr id="0" name=""/>
        <dsp:cNvSpPr/>
      </dsp:nvSpPr>
      <dsp:spPr>
        <a:xfrm>
          <a:off x="3882540" y="1616282"/>
          <a:ext cx="1517311" cy="133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Supervisor or leader</a:t>
          </a:r>
        </a:p>
      </dsp:txBody>
      <dsp:txXfrm>
        <a:off x="3882540" y="1616282"/>
        <a:ext cx="1517311" cy="1330012"/>
      </dsp:txXfrm>
    </dsp:sp>
    <dsp:sp modelId="{76BC5EEA-2AA2-4AD4-A28E-C5308081D21C}">
      <dsp:nvSpPr>
        <dsp:cNvPr id="0" name=""/>
        <dsp:cNvSpPr/>
      </dsp:nvSpPr>
      <dsp:spPr>
        <a:xfrm>
          <a:off x="5113566" y="990393"/>
          <a:ext cx="286285" cy="2862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28276-E323-4371-BE3D-A13EB0C0735E}">
      <dsp:nvSpPr>
        <dsp:cNvPr id="0" name=""/>
        <dsp:cNvSpPr/>
      </dsp:nvSpPr>
      <dsp:spPr>
        <a:xfrm rot="5400000">
          <a:off x="5908624" y="654489"/>
          <a:ext cx="1010027" cy="168066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F503C-9C04-4AA9-AADB-741A40769058}">
      <dsp:nvSpPr>
        <dsp:cNvPr id="0" name=""/>
        <dsp:cNvSpPr/>
      </dsp:nvSpPr>
      <dsp:spPr>
        <a:xfrm>
          <a:off x="5740025" y="1156645"/>
          <a:ext cx="1517311" cy="133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Practice/ Specialist  leader</a:t>
          </a:r>
        </a:p>
      </dsp:txBody>
      <dsp:txXfrm>
        <a:off x="5740025" y="1156645"/>
        <a:ext cx="1517311" cy="13300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22/03/2024</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22/03/2024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Brief Introduction and reference all subject matter links are at the end of the presentation and my email details if you need any more information.</a:t>
            </a:r>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dirty="0"/>
          </a:p>
        </p:txBody>
      </p:sp>
    </p:spTree>
    <p:extLst>
      <p:ext uri="{BB962C8B-B14F-4D97-AF65-F5344CB8AC3E}">
        <p14:creationId xmlns:p14="http://schemas.microsoft.com/office/powerpoint/2010/main" val="208318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Last year in October, the Department of Health asked Skills for Care to develop an Adult Social Care Workforce Strategy</a:t>
            </a:r>
          </a:p>
          <a:p>
            <a:endParaRPr lang="en-GB" b="1" dirty="0"/>
          </a:p>
          <a:p>
            <a:r>
              <a:rPr lang="en-GB" b="1" dirty="0"/>
              <a:t>Skills for Care announced plans to lead the development of a new and comprehensive workforce strategy for adult social care on 12 October 2023. The strategy will identify the adult social care workforce needs over the next 15 years and set out a plan for ensuring the sector has enough of the right people with the right skills. </a:t>
            </a:r>
          </a:p>
          <a:p>
            <a:endParaRPr lang="en-GB" b="1" dirty="0"/>
          </a:p>
          <a:p>
            <a:r>
              <a:rPr lang="en-GB" b="1" dirty="0"/>
              <a:t>Why do we need a strategy?</a:t>
            </a:r>
          </a:p>
          <a:p>
            <a:endParaRPr lang="en-GB" b="1" dirty="0"/>
          </a:p>
          <a:p>
            <a:r>
              <a:rPr lang="en-GB" b="1" dirty="0"/>
              <a:t>A need for concerted and joined-up action </a:t>
            </a:r>
          </a:p>
          <a:p>
            <a:r>
              <a:rPr lang="en-GB" b="1" dirty="0"/>
              <a:t>There are things that we can do to address the challenges in adult social care, but we need concerted and joined-up action between national and local government, Integrated Care Systems, employers and people drawing on care and support to attract and keep the right people with the right skills.  </a:t>
            </a:r>
          </a:p>
          <a:p>
            <a:r>
              <a:rPr lang="en-GB" b="1" dirty="0"/>
              <a:t> </a:t>
            </a:r>
          </a:p>
          <a:p>
            <a:r>
              <a:rPr lang="en-GB" b="1" dirty="0"/>
              <a:t>The scale and impact of adult social care</a:t>
            </a:r>
          </a:p>
          <a:p>
            <a:r>
              <a:rPr lang="en-GB" b="1" dirty="0"/>
              <a:t>Adult social care supports people in all of our communities every day. It is a fundamental part of our community infrastructure. Our recent report ‘the state of the adult social care sector and workforce’ estimates that it also adds £55.7 billion per annum to the economy in England - which is up 8.5% from 2021/22 - and is more than the accommodation and food service activities industry. </a:t>
            </a:r>
          </a:p>
          <a:p>
            <a:endParaRPr lang="en-GB" b="1" dirty="0"/>
          </a:p>
          <a:p>
            <a:r>
              <a:rPr lang="en-GB" b="1" dirty="0"/>
              <a:t>Adult social care is not a drain on resources but a key economic driver in local communities and supports higher share economic activity in economically deprived areas. Having a strategy for such a significant workforce is essential.  </a:t>
            </a:r>
          </a:p>
          <a:p>
            <a:r>
              <a:rPr lang="en-GB" b="1" dirty="0"/>
              <a:t> </a:t>
            </a:r>
          </a:p>
          <a:p>
            <a:r>
              <a:rPr lang="en-GB" b="1" dirty="0"/>
              <a:t>Keeping the people we have</a:t>
            </a:r>
          </a:p>
          <a:p>
            <a:r>
              <a:rPr lang="en-GB" b="1" dirty="0"/>
              <a:t>Repairing the leaky bucket - Part of this strategy is about retention, because adult social care, as we can see from the data is a ‘leaky bucket’ that we need to repair. A workforce strategy will also make sure that we are equipping people with the skills they need, and opportunities to develop and grow in their careers. </a:t>
            </a:r>
          </a:p>
          <a:p>
            <a:endParaRPr lang="en-GB" b="1" dirty="0"/>
          </a:p>
          <a:p>
            <a:r>
              <a:rPr lang="en-GB" b="1" dirty="0"/>
              <a:t>Important to say that </a:t>
            </a:r>
          </a:p>
          <a:p>
            <a:r>
              <a:rPr lang="en-GB" b="1" dirty="0"/>
              <a:t>It will only work if it’s created by the many organisations and people that have a stake in the future of social care. To deliver a multi-lever strategy that will achieve maximum impact the development and delivery we must create collective responsibility with strong collaboration and partnership working throughout. </a:t>
            </a:r>
          </a:p>
          <a:p>
            <a:endParaRPr lang="en-GB" b="1" dirty="0"/>
          </a:p>
          <a:p>
            <a:endParaRPr lang="en-GB" b="1" dirty="0"/>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dirty="0"/>
          </a:p>
        </p:txBody>
      </p:sp>
    </p:spTree>
    <p:extLst>
      <p:ext uri="{BB962C8B-B14F-4D97-AF65-F5344CB8AC3E}">
        <p14:creationId xmlns:p14="http://schemas.microsoft.com/office/powerpoint/2010/main" val="85545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These are the key priorities; this will also inform your own organisational workplans along with the Care Workforce Pathway.</a:t>
            </a:r>
          </a:p>
          <a:p>
            <a:endParaRPr lang="en-GB" b="1" dirty="0"/>
          </a:p>
          <a:p>
            <a:r>
              <a:rPr lang="en-GB" b="1" dirty="0"/>
              <a:t>All of this is linked, and this PowerPoint is designed to provide  a joined-up introduction about what is coming your way and an opportunity to make preparation and hopefully make your lives easier!</a:t>
            </a:r>
          </a:p>
        </p:txBody>
      </p:sp>
      <p:sp>
        <p:nvSpPr>
          <p:cNvPr id="4" name="Slide Number Placeholder 3"/>
          <p:cNvSpPr>
            <a:spLocks noGrp="1"/>
          </p:cNvSpPr>
          <p:nvPr>
            <p:ph type="sldNum" sz="quarter" idx="5"/>
          </p:nvPr>
        </p:nvSpPr>
        <p:spPr/>
        <p:txBody>
          <a:bodyPr/>
          <a:lstStyle/>
          <a:p>
            <a:fld id="{211189C9-55BB-466D-9762-804DE1E97EDC}" type="slidenum">
              <a:rPr lang="en-GB" smtClean="0"/>
              <a:t>11</a:t>
            </a:fld>
            <a:endParaRPr lang="en-GB"/>
          </a:p>
        </p:txBody>
      </p:sp>
    </p:spTree>
    <p:extLst>
      <p:ext uri="{BB962C8B-B14F-4D97-AF65-F5344CB8AC3E}">
        <p14:creationId xmlns:p14="http://schemas.microsoft.com/office/powerpoint/2010/main" val="66229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dirty="0"/>
          </a:p>
        </p:txBody>
      </p:sp>
    </p:spTree>
    <p:extLst>
      <p:ext uri="{BB962C8B-B14F-4D97-AF65-F5344CB8AC3E}">
        <p14:creationId xmlns:p14="http://schemas.microsoft.com/office/powerpoint/2010/main" val="170561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dirty="0">
                <a:effectLst/>
                <a:latin typeface="Arial" panose="020B0604020202020204" pitchFamily="34" charset="0"/>
                <a:ea typeface="Calibri" panose="020F0502020204030204" pitchFamily="34" charset="0"/>
                <a:cs typeface="Arial" panose="020B0604020202020204" pitchFamily="34" charset="0"/>
              </a:rPr>
              <a:t>This will be launched in June 24. </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dirty="0"/>
          </a:p>
        </p:txBody>
      </p:sp>
    </p:spTree>
    <p:extLst>
      <p:ext uri="{BB962C8B-B14F-4D97-AF65-F5344CB8AC3E}">
        <p14:creationId xmlns:p14="http://schemas.microsoft.com/office/powerpoint/2010/main" val="221493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1" dirty="0">
                <a:solidFill>
                  <a:srgbClr val="000000"/>
                </a:solidFill>
                <a:effectLst/>
                <a:latin typeface="Arial" panose="020B0604020202020204" pitchFamily="34" charset="0"/>
                <a:ea typeface="Calibri" panose="020F0502020204030204" pitchFamily="34" charset="0"/>
              </a:rPr>
              <a:t>Where are we…..The new qualification specification is now available on Skills for Care’s website</a:t>
            </a:r>
          </a:p>
          <a:p>
            <a:pPr marL="285750" indent="-285750">
              <a:buFont typeface="Arial" panose="020B0604020202020204" pitchFamily="34" charset="0"/>
              <a:buChar char="•"/>
            </a:pPr>
            <a:r>
              <a:rPr lang="en-GB" sz="1800" b="1" dirty="0">
                <a:solidFill>
                  <a:srgbClr val="000000"/>
                </a:solidFill>
                <a:effectLst/>
                <a:latin typeface="Arial" panose="020B0604020202020204" pitchFamily="34" charset="0"/>
                <a:ea typeface="Calibri" panose="020F0502020204030204" pitchFamily="34" charset="0"/>
              </a:rPr>
              <a:t>  14 Awarding Organisations (AOs) are now actively developing the qualification.</a:t>
            </a:r>
          </a:p>
          <a:p>
            <a:pPr marL="285750" indent="-285750">
              <a:buFont typeface="Arial" panose="020B0604020202020204" pitchFamily="34" charset="0"/>
              <a:buChar char="•"/>
            </a:pPr>
            <a:r>
              <a:rPr lang="en-GB" sz="1800" b="1" dirty="0">
                <a:solidFill>
                  <a:srgbClr val="000000"/>
                </a:solidFill>
                <a:effectLst/>
                <a:latin typeface="Arial" panose="020B0604020202020204" pitchFamily="34" charset="0"/>
                <a:ea typeface="Calibri" panose="020F0502020204030204" pitchFamily="34" charset="0"/>
              </a:rPr>
              <a:t> AOs will also be working with training providers in preparation for delivery of the new qualification.</a:t>
            </a:r>
            <a:endParaRPr lang="en-GB" sz="1800" b="1"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b="1" dirty="0">
                <a:solidFill>
                  <a:srgbClr val="000000"/>
                </a:solidFill>
                <a:effectLst/>
                <a:latin typeface="Arial" panose="020B0604020202020204" pitchFamily="34" charset="0"/>
                <a:ea typeface="Arial" panose="020B0604020202020204" pitchFamily="34" charset="0"/>
              </a:rPr>
              <a:t>It is planned that </a:t>
            </a:r>
            <a:r>
              <a:rPr lang="en-GB" sz="1800" b="1" dirty="0">
                <a:solidFill>
                  <a:srgbClr val="000000"/>
                </a:solidFill>
                <a:effectLst/>
                <a:latin typeface="Arial" panose="020B0604020202020204" pitchFamily="34" charset="0"/>
                <a:ea typeface="Calibri" panose="020F0502020204030204" pitchFamily="34" charset="0"/>
              </a:rPr>
              <a:t>the Level 2 Adult Social Care Certificate qualification will launch for the sector from June 2024.  In the interim, continue with the Care Certificate standards. </a:t>
            </a:r>
          </a:p>
          <a:p>
            <a:pPr marL="285750" indent="-285750">
              <a:buFont typeface="Arial" panose="020B0604020202020204" pitchFamily="34" charset="0"/>
              <a:buChar char="•"/>
            </a:pPr>
            <a:r>
              <a:rPr lang="en-GB" sz="1800" b="1" dirty="0">
                <a:solidFill>
                  <a:srgbClr val="000000"/>
                </a:solidFill>
                <a:effectLst/>
                <a:latin typeface="Arial" panose="020B0604020202020204" pitchFamily="34" charset="0"/>
                <a:ea typeface="Calibri" panose="020F0502020204030204" pitchFamily="34" charset="0"/>
              </a:rPr>
              <a:t> FAQs are on the SfC website .</a:t>
            </a:r>
            <a:endParaRPr lang="en-GB" sz="18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 </a:t>
            </a:r>
            <a:endParaRPr lang="en-GB" sz="1800" b="1" dirty="0">
              <a:solidFill>
                <a:srgbClr val="000000"/>
              </a:solidFill>
              <a:effectLst/>
              <a:latin typeface="Calibri" panose="020F0502020204030204" pitchFamily="34" charset="0"/>
              <a:ea typeface="Calibri" panose="020F0502020204030204" pitchFamily="34" charset="0"/>
            </a:endParaRPr>
          </a:p>
          <a:p>
            <a:pPr marL="457200" indent="-457200" rtl="0">
              <a:buFont typeface="Arial" panose="020B0604020202020204" pitchFamily="34" charset="0"/>
              <a:buChar char="•"/>
            </a:pPr>
            <a:r>
              <a:rPr lang="en-GB" sz="2800" b="1" dirty="0">
                <a:effectLst/>
              </a:rPr>
              <a:t>The DHSC team are now working on two key areas which include Implementation and Delivery as the next phases to support sector readiness for the new CC qual.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b="1" i="0" dirty="0">
                <a:solidFill>
                  <a:srgbClr val="0B0C0C"/>
                </a:solidFill>
                <a:effectLst/>
                <a:latin typeface="GDS Transport"/>
              </a:rPr>
              <a:t>And if that is not enough… a new  digital skills passport will be introduced by spring 2025 to improve portability of training.</a:t>
            </a:r>
          </a:p>
          <a:p>
            <a:pPr marL="171450" indent="-171450">
              <a:buFont typeface="Arial" panose="020B0604020202020204" pitchFamily="34" charset="0"/>
              <a:buChar char="•"/>
            </a:pPr>
            <a:r>
              <a:rPr lang="en-GB" b="1" i="0" dirty="0">
                <a:solidFill>
                  <a:srgbClr val="0B0C0C"/>
                </a:solidFill>
                <a:effectLst/>
                <a:latin typeface="GDS Transport"/>
              </a:rPr>
              <a:t> We’re also developing a website for the adult social care workforce that will provide them with access to support, information and advice on careers in adult social care, linked to the pathway. This will include an explanation of the newly developed care workforce pathway, and other useful information about careers and career structures.</a:t>
            </a: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dirty="0"/>
          </a:p>
        </p:txBody>
      </p:sp>
    </p:spTree>
    <p:extLst>
      <p:ext uri="{BB962C8B-B14F-4D97-AF65-F5344CB8AC3E}">
        <p14:creationId xmlns:p14="http://schemas.microsoft.com/office/powerpoint/2010/main" val="367898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D653-3512-8F19-8605-B5282EC1A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337C4-15CF-4117-8245-18C6366EC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5EE29-C932-D31C-4E2D-A9903E658F78}"/>
              </a:ext>
            </a:extLst>
          </p:cNvPr>
          <p:cNvSpPr>
            <a:spLocks noGrp="1"/>
          </p:cNvSpPr>
          <p:nvPr>
            <p:ph type="body" idx="1"/>
          </p:nvPr>
        </p:nvSpPr>
        <p:spPr/>
        <p:txBody>
          <a:bodyPr/>
          <a:lstStyle/>
          <a:p>
            <a:pPr algn="l"/>
            <a:r>
              <a:rPr lang="en-GB" sz="1200" b="1" kern="100" dirty="0">
                <a:solidFill>
                  <a:schemeClr val="tx1"/>
                </a:solidFill>
                <a:effectLst/>
                <a:latin typeface="+mn-lt"/>
                <a:ea typeface="Times New Roman" panose="02020603050405020304" pitchFamily="18" charset="0"/>
                <a:cs typeface="Arial" panose="020B0604020202020204" pitchFamily="34" charset="0"/>
              </a:rPr>
              <a:t> </a:t>
            </a:r>
            <a:r>
              <a:rPr lang="en-GB" sz="1200" b="1" i="0" dirty="0">
                <a:solidFill>
                  <a:srgbClr val="212529"/>
                </a:solidFill>
                <a:effectLst/>
                <a:latin typeface="+mn-lt"/>
              </a:rPr>
              <a:t>Contained within each role category is a defined set of behaviours, knowledge and skills expected of someone to work at that level</a:t>
            </a:r>
            <a:r>
              <a:rPr lang="en-GB" sz="1200" b="1" i="0" dirty="0">
                <a:solidFill>
                  <a:srgbClr val="0B0C0C"/>
                </a:solidFill>
                <a:effectLst/>
                <a:latin typeface="GDS Transport"/>
              </a:rPr>
              <a:t>.</a:t>
            </a:r>
          </a:p>
          <a:p>
            <a:pPr algn="l"/>
            <a:r>
              <a:rPr lang="en-GB" b="1" i="0" dirty="0">
                <a:solidFill>
                  <a:srgbClr val="0B0C0C"/>
                </a:solidFill>
                <a:effectLst/>
                <a:latin typeface="GDS Transport"/>
              </a:rPr>
              <a:t> A universal set of values for the sector, are your organisational values aligned?</a:t>
            </a:r>
          </a:p>
          <a:p>
            <a:pPr algn="l"/>
            <a:r>
              <a:rPr lang="en-GB" b="1" i="0" dirty="0">
                <a:solidFill>
                  <a:srgbClr val="0B0C0C"/>
                </a:solidFill>
                <a:effectLst/>
                <a:latin typeface="GDS Transport"/>
              </a:rPr>
              <a:t> </a:t>
            </a:r>
            <a:r>
              <a:rPr lang="en-GB" sz="1200" b="1" i="0" dirty="0">
                <a:solidFill>
                  <a:srgbClr val="212529"/>
                </a:solidFill>
                <a:effectLst/>
                <a:latin typeface="+mn-lt"/>
              </a:rPr>
              <a:t>The care workforce pathway also demonstrates how someone can develop within each category and </a:t>
            </a:r>
            <a:r>
              <a:rPr lang="en-US" b="1" dirty="0">
                <a:cs typeface="Calibri"/>
              </a:rPr>
              <a:t> Funded Learning opportunities will also be available to support each role</a:t>
            </a:r>
            <a:endParaRPr lang="en-GB" b="1" i="0" dirty="0">
              <a:solidFill>
                <a:srgbClr val="212529"/>
              </a:solidFill>
              <a:effectLst/>
              <a:latin typeface="font-regular"/>
            </a:endParaRPr>
          </a:p>
          <a:p>
            <a:endParaRPr lang="en-GB" dirty="0"/>
          </a:p>
        </p:txBody>
      </p:sp>
      <p:sp>
        <p:nvSpPr>
          <p:cNvPr id="4" name="Slide Number Placeholder 3">
            <a:extLst>
              <a:ext uri="{FF2B5EF4-FFF2-40B4-BE49-F238E27FC236}">
                <a16:creationId xmlns:a16="http://schemas.microsoft.com/office/drawing/2014/main" id="{F65632DC-08DC-B78C-2592-8E786FD73D71}"/>
              </a:ext>
            </a:extLst>
          </p:cNvPr>
          <p:cNvSpPr>
            <a:spLocks noGrp="1"/>
          </p:cNvSpPr>
          <p:nvPr>
            <p:ph type="sldNum" sz="quarter" idx="5"/>
          </p:nvPr>
        </p:nvSpPr>
        <p:spPr/>
        <p:txBody>
          <a:bodyPr/>
          <a:lstStyle/>
          <a:p>
            <a:fld id="{A5EB467E-689E-4776-8297-2FB7C7A995D4}" type="slidenum">
              <a:rPr lang="en-GB" smtClean="0"/>
              <a:t>15</a:t>
            </a:fld>
            <a:endParaRPr lang="en-GB" dirty="0"/>
          </a:p>
        </p:txBody>
      </p:sp>
    </p:spTree>
    <p:extLst>
      <p:ext uri="{BB962C8B-B14F-4D97-AF65-F5344CB8AC3E}">
        <p14:creationId xmlns:p14="http://schemas.microsoft.com/office/powerpoint/2010/main" val="52861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Here’s a quick  overview</a:t>
            </a:r>
          </a:p>
          <a:p>
            <a:endParaRPr lang="en-GB" sz="2000" dirty="0"/>
          </a:p>
          <a:p>
            <a:pPr marL="571500" indent="-571500">
              <a:buFont typeface="Arial" panose="020B0604020202020204" pitchFamily="34" charset="0"/>
              <a:buChar char="•"/>
            </a:pPr>
            <a:endParaRPr lang="en-GB" sz="1800" b="0" dirty="0">
              <a:solidFill>
                <a:schemeClr val="tx1"/>
              </a:solidFill>
            </a:endParaRPr>
          </a:p>
          <a:p>
            <a:pPr marL="571500" indent="-571500">
              <a:buFont typeface="Arial" panose="020B0604020202020204" pitchFamily="34" charset="0"/>
              <a:buChar char="•"/>
            </a:pPr>
            <a:r>
              <a:rPr lang="en-GB" sz="1800" b="1" dirty="0">
                <a:solidFill>
                  <a:schemeClr val="tx1"/>
                </a:solidFill>
              </a:rPr>
              <a:t>Will reflect and consolidate knowledge, skills and values in ASC.</a:t>
            </a:r>
          </a:p>
          <a:p>
            <a:pPr marL="571500" indent="-571500">
              <a:buFont typeface="Arial" panose="020B0604020202020204" pitchFamily="34" charset="0"/>
              <a:buChar char="•"/>
            </a:pPr>
            <a:endParaRPr lang="en-GB" sz="1800" b="1" dirty="0">
              <a:solidFill>
                <a:schemeClr val="tx1"/>
              </a:solidFill>
            </a:endParaRPr>
          </a:p>
          <a:p>
            <a:pPr marL="571500" indent="-571500">
              <a:buFont typeface="Arial" panose="020B0604020202020204" pitchFamily="34" charset="0"/>
              <a:buChar char="•"/>
            </a:pPr>
            <a:r>
              <a:rPr lang="en-GB" sz="1800" b="1" dirty="0">
                <a:solidFill>
                  <a:schemeClr val="tx1"/>
                </a:solidFill>
              </a:rPr>
              <a:t>Career opportunities and progression opportunities will be clear.</a:t>
            </a:r>
          </a:p>
          <a:p>
            <a:pPr marL="571500" indent="-571500">
              <a:buFont typeface="Arial" panose="020B0604020202020204" pitchFamily="34" charset="0"/>
              <a:buChar char="•"/>
            </a:pPr>
            <a:endParaRPr lang="en-GB" sz="1800" b="1" dirty="0">
              <a:solidFill>
                <a:schemeClr val="tx1"/>
              </a:solidFill>
            </a:endParaRPr>
          </a:p>
          <a:p>
            <a:pPr marL="571500" indent="-571500">
              <a:buFont typeface="Arial" panose="020B0604020202020204" pitchFamily="34" charset="0"/>
              <a:buChar char="•"/>
            </a:pPr>
            <a:r>
              <a:rPr lang="en-GB" sz="1800" b="1" dirty="0">
                <a:solidFill>
                  <a:schemeClr val="tx1"/>
                </a:solidFill>
              </a:rPr>
              <a:t>Consistency across England to enable quality assurance and benchmarking.</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dirty="0"/>
          </a:p>
        </p:txBody>
      </p:sp>
    </p:spTree>
    <p:extLst>
      <p:ext uri="{BB962C8B-B14F-4D97-AF65-F5344CB8AC3E}">
        <p14:creationId xmlns:p14="http://schemas.microsoft.com/office/powerpoint/2010/main" val="372542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r>
              <a:rPr lang="en-GB" sz="1200" kern="100" dirty="0">
                <a:solidFill>
                  <a:schemeClr val="tx1"/>
                </a:solidFill>
                <a:effectLst/>
                <a:latin typeface="+mn-lt"/>
                <a:ea typeface="Times New Roman" panose="02020603050405020304" pitchFamily="18" charset="0"/>
                <a:cs typeface="Arial" panose="020B0604020202020204" pitchFamily="34" charset="0"/>
              </a:rPr>
              <a:t> </a:t>
            </a:r>
            <a:endParaRPr lang="en-US" dirty="0">
              <a:cs typeface="Calibri"/>
            </a:endParaRPr>
          </a:p>
          <a:p>
            <a:pPr marL="171450" indent="-171450">
              <a:buFont typeface="Calibri"/>
              <a:buChar char="-"/>
            </a:pPr>
            <a:r>
              <a:rPr lang="en-GB" sz="1200" kern="100" dirty="0">
                <a:solidFill>
                  <a:schemeClr val="tx1"/>
                </a:solidFill>
                <a:effectLst/>
                <a:latin typeface="+mn-lt"/>
                <a:ea typeface="Times New Roman" panose="02020603050405020304" pitchFamily="18" charset="0"/>
                <a:cs typeface="Arial" panose="020B0604020202020204" pitchFamily="34" charset="0"/>
              </a:rPr>
              <a:t> </a:t>
            </a:r>
            <a:r>
              <a:rPr lang="en-GB" sz="1200" b="1" kern="100" dirty="0">
                <a:solidFill>
                  <a:schemeClr val="tx1"/>
                </a:solidFill>
                <a:effectLst/>
                <a:latin typeface="+mn-lt"/>
                <a:ea typeface="Times New Roman" panose="02020603050405020304" pitchFamily="18" charset="0"/>
                <a:cs typeface="Arial" panose="020B0604020202020204" pitchFamily="34" charset="0"/>
              </a:rPr>
              <a:t>four levels of roles with each level relating to a role category so first phase of the pathway is for roles A &amp; B move on to 2</a:t>
            </a:r>
            <a:r>
              <a:rPr lang="en-GB" sz="1200" b="1" kern="100" baseline="30000" dirty="0">
                <a:solidFill>
                  <a:schemeClr val="tx1"/>
                </a:solidFill>
                <a:effectLst/>
                <a:latin typeface="+mn-lt"/>
                <a:ea typeface="Times New Roman" panose="02020603050405020304" pitchFamily="18" charset="0"/>
                <a:cs typeface="Arial" panose="020B0604020202020204" pitchFamily="34" charset="0"/>
              </a:rPr>
              <a:t>nd</a:t>
            </a:r>
            <a:r>
              <a:rPr lang="en-GB" sz="1200" b="1" kern="100" dirty="0">
                <a:solidFill>
                  <a:schemeClr val="tx1"/>
                </a:solidFill>
                <a:effectLst/>
                <a:latin typeface="+mn-lt"/>
                <a:ea typeface="Times New Roman" panose="02020603050405020304" pitchFamily="18" charset="0"/>
                <a:cs typeface="Arial" panose="020B0604020202020204" pitchFamily="34" charset="0"/>
              </a:rPr>
              <a:t> phase which is C&amp;D </a:t>
            </a:r>
            <a:endParaRPr lang="en-US" b="1" dirty="0">
              <a:cs typeface="Calibri"/>
            </a:endParaRPr>
          </a:p>
        </p:txBody>
      </p:sp>
      <p:sp>
        <p:nvSpPr>
          <p:cNvPr id="4" name="Slide Number Placeholder 3"/>
          <p:cNvSpPr>
            <a:spLocks noGrp="1"/>
          </p:cNvSpPr>
          <p:nvPr>
            <p:ph type="sldNum" sz="quarter" idx="5"/>
          </p:nvPr>
        </p:nvSpPr>
        <p:spPr/>
        <p:txBody>
          <a:bodyPr/>
          <a:lstStyle/>
          <a:p>
            <a:fld id="{8BEE3B64-EFFB-4A92-B42D-41F28AA4B652}" type="slidenum">
              <a:rPr lang="en-GB" smtClean="0"/>
              <a:t>17</a:t>
            </a:fld>
            <a:endParaRPr lang="en-GB" dirty="0"/>
          </a:p>
        </p:txBody>
      </p:sp>
    </p:spTree>
    <p:extLst>
      <p:ext uri="{BB962C8B-B14F-4D97-AF65-F5344CB8AC3E}">
        <p14:creationId xmlns:p14="http://schemas.microsoft.com/office/powerpoint/2010/main" val="161206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a:p>
        </p:txBody>
      </p:sp>
    </p:spTree>
    <p:extLst>
      <p:ext uri="{BB962C8B-B14F-4D97-AF65-F5344CB8AC3E}">
        <p14:creationId xmlns:p14="http://schemas.microsoft.com/office/powerpoint/2010/main" val="420329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dirty="0"/>
          </a:p>
        </p:txBody>
      </p:sp>
    </p:spTree>
    <p:extLst>
      <p:ext uri="{BB962C8B-B14F-4D97-AF65-F5344CB8AC3E}">
        <p14:creationId xmlns:p14="http://schemas.microsoft.com/office/powerpoint/2010/main" val="193638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Let's have a look at where we are in Cornwall – setting the scene- this PowerPoint is in 2 parts; the second part is about what will be coming your way – what do you need to know?</a:t>
            </a:r>
          </a:p>
          <a:p>
            <a:endParaRPr lang="en-GB" b="1" dirty="0"/>
          </a:p>
          <a:p>
            <a:r>
              <a:rPr lang="en-GB" b="1" dirty="0"/>
              <a:t>This data is from the Adult Social Care Workforce Data set, I am picking out certain relevant data, but you will receive the PowerPoint  to have a closer look if you want! </a:t>
            </a:r>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2258383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can’t recommend ASC-WDS enough. It will help you manage your organisation, get you access to funding and will ensure the sector has enough information to make the right decisions. </a:t>
            </a:r>
          </a:p>
          <a:p>
            <a:endParaRPr lang="en-GB" b="1" dirty="0"/>
          </a:p>
          <a:p>
            <a:r>
              <a:rPr lang="en-GB" b="1" dirty="0"/>
              <a:t>We have a dedicated support team there to help out as you get started, and you only need a few basic details about your workplace to get set up. </a:t>
            </a:r>
          </a:p>
          <a:p>
            <a:endParaRPr lang="en-GB" b="1" dirty="0"/>
          </a:p>
          <a:p>
            <a:r>
              <a:rPr lang="en-GB" b="1" dirty="0"/>
              <a:t>Head to www.skillsforcare.org.uk/ASCWDS to create your account or find out more.  Remember you will still need to complete the ASC-WDS to access the new fund.</a:t>
            </a:r>
          </a:p>
        </p:txBody>
      </p:sp>
      <p:sp>
        <p:nvSpPr>
          <p:cNvPr id="4" name="Slide Number Placeholder 3"/>
          <p:cNvSpPr>
            <a:spLocks noGrp="1"/>
          </p:cNvSpPr>
          <p:nvPr>
            <p:ph type="sldNum" sz="quarter" idx="5"/>
          </p:nvPr>
        </p:nvSpPr>
        <p:spPr/>
        <p:txBody>
          <a:bodyPr/>
          <a:lstStyle/>
          <a:p>
            <a:fld id="{A5EB467E-689E-4776-8297-2FB7C7A995D4}" type="slidenum">
              <a:rPr lang="en-GB" smtClean="0"/>
              <a:t>20</a:t>
            </a:fld>
            <a:endParaRPr lang="en-GB" dirty="0"/>
          </a:p>
        </p:txBody>
      </p:sp>
    </p:spTree>
    <p:extLst>
      <p:ext uri="{BB962C8B-B14F-4D97-AF65-F5344CB8AC3E}">
        <p14:creationId xmlns:p14="http://schemas.microsoft.com/office/powerpoint/2010/main" val="127499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 are your resource links for that deeper dive and updates.</a:t>
            </a:r>
          </a:p>
        </p:txBody>
      </p:sp>
      <p:sp>
        <p:nvSpPr>
          <p:cNvPr id="4" name="Slide Number Placeholder 3"/>
          <p:cNvSpPr>
            <a:spLocks noGrp="1"/>
          </p:cNvSpPr>
          <p:nvPr>
            <p:ph type="sldNum" sz="quarter" idx="5"/>
          </p:nvPr>
        </p:nvSpPr>
        <p:spPr/>
        <p:txBody>
          <a:bodyPr/>
          <a:lstStyle/>
          <a:p>
            <a:fld id="{A5EB467E-689E-4776-8297-2FB7C7A995D4}" type="slidenum">
              <a:rPr lang="en-GB" smtClean="0"/>
              <a:t>21</a:t>
            </a:fld>
            <a:endParaRPr lang="en-GB" dirty="0"/>
          </a:p>
        </p:txBody>
      </p:sp>
    </p:spTree>
    <p:extLst>
      <p:ext uri="{BB962C8B-B14F-4D97-AF65-F5344CB8AC3E}">
        <p14:creationId xmlns:p14="http://schemas.microsoft.com/office/powerpoint/2010/main" val="1017614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 are your resource links for that deeper dive and updates.</a:t>
            </a:r>
          </a:p>
        </p:txBody>
      </p:sp>
      <p:sp>
        <p:nvSpPr>
          <p:cNvPr id="4" name="Slide Number Placeholder 3"/>
          <p:cNvSpPr>
            <a:spLocks noGrp="1"/>
          </p:cNvSpPr>
          <p:nvPr>
            <p:ph type="sldNum" sz="quarter" idx="5"/>
          </p:nvPr>
        </p:nvSpPr>
        <p:spPr/>
        <p:txBody>
          <a:bodyPr/>
          <a:lstStyle/>
          <a:p>
            <a:fld id="{A5EB467E-689E-4776-8297-2FB7C7A995D4}" type="slidenum">
              <a:rPr lang="en-GB" smtClean="0"/>
              <a:t>22</a:t>
            </a:fld>
            <a:endParaRPr lang="en-GB" dirty="0"/>
          </a:p>
        </p:txBody>
      </p:sp>
    </p:spTree>
    <p:extLst>
      <p:ext uri="{BB962C8B-B14F-4D97-AF65-F5344CB8AC3E}">
        <p14:creationId xmlns:p14="http://schemas.microsoft.com/office/powerpoint/2010/main" val="944886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 are your resource links for that deeper dive and updates.</a:t>
            </a:r>
          </a:p>
        </p:txBody>
      </p:sp>
      <p:sp>
        <p:nvSpPr>
          <p:cNvPr id="4" name="Slide Number Placeholder 3"/>
          <p:cNvSpPr>
            <a:spLocks noGrp="1"/>
          </p:cNvSpPr>
          <p:nvPr>
            <p:ph type="sldNum" sz="quarter" idx="5"/>
          </p:nvPr>
        </p:nvSpPr>
        <p:spPr/>
        <p:txBody>
          <a:bodyPr/>
          <a:lstStyle/>
          <a:p>
            <a:fld id="{A5EB467E-689E-4776-8297-2FB7C7A995D4}" type="slidenum">
              <a:rPr lang="en-GB" smtClean="0"/>
              <a:t>23</a:t>
            </a:fld>
            <a:endParaRPr lang="en-GB" dirty="0"/>
          </a:p>
        </p:txBody>
      </p:sp>
    </p:spTree>
    <p:extLst>
      <p:ext uri="{BB962C8B-B14F-4D97-AF65-F5344CB8AC3E}">
        <p14:creationId xmlns:p14="http://schemas.microsoft.com/office/powerpoint/2010/main" val="1209508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 are your resource links for that deeper dive and updates.</a:t>
            </a:r>
          </a:p>
        </p:txBody>
      </p:sp>
      <p:sp>
        <p:nvSpPr>
          <p:cNvPr id="4" name="Slide Number Placeholder 3"/>
          <p:cNvSpPr>
            <a:spLocks noGrp="1"/>
          </p:cNvSpPr>
          <p:nvPr>
            <p:ph type="sldNum" sz="quarter" idx="5"/>
          </p:nvPr>
        </p:nvSpPr>
        <p:spPr/>
        <p:txBody>
          <a:bodyPr/>
          <a:lstStyle/>
          <a:p>
            <a:fld id="{A5EB467E-689E-4776-8297-2FB7C7A995D4}" type="slidenum">
              <a:rPr lang="en-GB" smtClean="0"/>
              <a:t>24</a:t>
            </a:fld>
            <a:endParaRPr lang="en-GB" dirty="0"/>
          </a:p>
        </p:txBody>
      </p:sp>
    </p:spTree>
    <p:extLst>
      <p:ext uri="{BB962C8B-B14F-4D97-AF65-F5344CB8AC3E}">
        <p14:creationId xmlns:p14="http://schemas.microsoft.com/office/powerpoint/2010/main" val="206230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Here is an of Cornwall’s key data findings, we will have a quick whizz through this , you will receive the PowerPoint which also has all the links , I am going to have conversation about for a deeper dive, to use with your teams </a:t>
            </a:r>
            <a:r>
              <a:rPr lang="en-GB" sz="2000" b="1" dirty="0" err="1"/>
              <a:t>ect</a:t>
            </a:r>
            <a:r>
              <a:rPr lang="en-GB" sz="2000" b="1" dirty="0"/>
              <a:t>.. on our website.</a:t>
            </a:r>
          </a:p>
          <a:p>
            <a:r>
              <a:rPr lang="en-GB" sz="2000" b="1" dirty="0"/>
              <a:t>Changes:</a:t>
            </a:r>
          </a:p>
          <a:p>
            <a:r>
              <a:rPr lang="en-GB" sz="2000" b="1" dirty="0"/>
              <a:t>Posts up from 18,000 to 19,500 – scale of workforce and social and economic impacts</a:t>
            </a:r>
          </a:p>
          <a:p>
            <a:r>
              <a:rPr lang="en-GB" sz="2000" b="1" dirty="0"/>
              <a:t>17,500 filled posts and 1,900 vacancies.</a:t>
            </a:r>
          </a:p>
          <a:p>
            <a:r>
              <a:rPr lang="en-GB" sz="2000" b="1" dirty="0"/>
              <a:t>325 CQC registered 215 residential and 110 non-residential services</a:t>
            </a:r>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dirty="0"/>
          </a:p>
        </p:txBody>
      </p:sp>
    </p:spTree>
    <p:extLst>
      <p:ext uri="{BB962C8B-B14F-4D97-AF65-F5344CB8AC3E}">
        <p14:creationId xmlns:p14="http://schemas.microsoft.com/office/powerpoint/2010/main" val="155393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Turnover rate of 27.4% – lower than the SW region of 32.2% but like the whole of England at 28.3%</a:t>
            </a:r>
          </a:p>
          <a:p>
            <a:pPr marL="171450" indent="-171450">
              <a:buFont typeface="Arial" panose="020B0604020202020204" pitchFamily="34" charset="0"/>
              <a:buChar char="•"/>
            </a:pPr>
            <a:r>
              <a:rPr lang="en-GB" b="1" dirty="0"/>
              <a:t>60% of starters come from within the care sector, so a lot of retaining in the sector, but impacts for individual organisations.</a:t>
            </a:r>
          </a:p>
          <a:p>
            <a:pPr marL="171450" indent="-171450">
              <a:buFont typeface="Arial" panose="020B0604020202020204" pitchFamily="34" charset="0"/>
              <a:buChar char="•"/>
            </a:pPr>
            <a:r>
              <a:rPr lang="en-GB" b="1" dirty="0"/>
              <a:t>5.4 is the average amount of care work experience within Cornwall, although current figures indicate this has increased.</a:t>
            </a:r>
          </a:p>
          <a:p>
            <a:pPr marL="171450" indent="-171450">
              <a:buFont typeface="Arial" panose="020B0604020202020204" pitchFamily="34" charset="0"/>
              <a:buChar char="•"/>
            </a:pPr>
            <a:r>
              <a:rPr lang="en-GB" b="1" dirty="0"/>
              <a:t>The vacancy rate has decreased 11.30% is this due to International Recruitment ..</a:t>
            </a:r>
          </a:p>
          <a:p>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107111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 you can see Cornwall is doing well when it comes to some areas of learning and development for example the Care Certificate and certain training categories.</a:t>
            </a:r>
          </a:p>
          <a:p>
            <a:r>
              <a:rPr lang="en-GB" b="1" dirty="0"/>
              <a:t>What is of concern is the 52% of staff with no SC qualification..</a:t>
            </a: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dirty="0"/>
          </a:p>
        </p:txBody>
      </p:sp>
    </p:spTree>
    <p:extLst>
      <p:ext uri="{BB962C8B-B14F-4D97-AF65-F5344CB8AC3E}">
        <p14:creationId xmlns:p14="http://schemas.microsoft.com/office/powerpoint/2010/main" val="142950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Most of the workforce in Cornwall remains female, however, there has been a rise in male workers- is this down to IR?</a:t>
            </a:r>
          </a:p>
          <a:p>
            <a:pPr marL="171450" indent="-171450">
              <a:buFont typeface="Arial" panose="020B0604020202020204" pitchFamily="34" charset="0"/>
              <a:buChar char="•"/>
            </a:pPr>
            <a:r>
              <a:rPr lang="en-GB" b="1" dirty="0"/>
              <a:t>Ethnicity may be changing due to IR, but diverse ethnic groups are currently small in Cornwall compared to white ethnicity and nationality, we do have growth as 3% are EU nationals and 3% are non- EU workers.</a:t>
            </a:r>
          </a:p>
          <a:p>
            <a:pPr marL="171450" indent="-171450">
              <a:buFont typeface="Arial" panose="020B0604020202020204" pitchFamily="34" charset="0"/>
              <a:buChar char="•"/>
            </a:pPr>
            <a:r>
              <a:rPr lang="en-GB" b="1" dirty="0"/>
              <a:t>Only 9% of the workforce is under 25, and workers over 55 made up 31% of the workforce, the average age of the workforce in Cornwall is 45.</a:t>
            </a:r>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dirty="0"/>
          </a:p>
        </p:txBody>
      </p:sp>
    </p:spTree>
    <p:extLst>
      <p:ext uri="{BB962C8B-B14F-4D97-AF65-F5344CB8AC3E}">
        <p14:creationId xmlns:p14="http://schemas.microsoft.com/office/powerpoint/2010/main" val="334304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Let's move onto the Have you heard part of this presentation!!</a:t>
            </a:r>
          </a:p>
          <a:p>
            <a:r>
              <a:rPr lang="en-GB" b="1" dirty="0"/>
              <a:t>Again, this is brief, due to time constraints…  but I have provided links at the end of this presentation for a deeper dive and a quick way of keeping up to date.</a:t>
            </a:r>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dirty="0"/>
          </a:p>
        </p:txBody>
      </p:sp>
    </p:spTree>
    <p:extLst>
      <p:ext uri="{BB962C8B-B14F-4D97-AF65-F5344CB8AC3E}">
        <p14:creationId xmlns:p14="http://schemas.microsoft.com/office/powerpoint/2010/main" val="121831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workforce Development fund is ending and, at the end of May 24 and in its place, there will be a new reimbursement scheme that will be paid directly to employers, the fund will be run by the NHS business service authority and will be hosted via a digital platform- which basically means it’s a software-based online infrastructure that facilitates user interactions </a:t>
            </a:r>
            <a:r>
              <a:rPr lang="en-GB" b="1"/>
              <a:t>and transactions. </a:t>
            </a:r>
            <a:r>
              <a:rPr lang="en-GB" b="1" dirty="0"/>
              <a:t>There will be a legacy fund for those undertaking longer qualifications, this will close at the end of March 25. </a:t>
            </a:r>
          </a:p>
          <a:p>
            <a:endParaRPr lang="en-GB" b="1" dirty="0"/>
          </a:p>
          <a:p>
            <a:r>
              <a:rPr lang="en-GB" b="1" dirty="0"/>
              <a:t>You will still need to be ASC-WDS compliant to make your claims for funding- I have included an information resource slide on ASC-WDS  for further details within the resource section of this PowerPoint. In the interim please make sure you make you send your claims for funding for accredited courses and qualifications to Michaela at the Devon Care Collaborative who has done a grand job. Michaela’s details will be shared.</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dirty="0"/>
          </a:p>
        </p:txBody>
      </p:sp>
    </p:spTree>
    <p:extLst>
      <p:ext uri="{BB962C8B-B14F-4D97-AF65-F5344CB8AC3E}">
        <p14:creationId xmlns:p14="http://schemas.microsoft.com/office/powerpoint/2010/main" val="127499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1" i="0" dirty="0">
                <a:solidFill>
                  <a:srgbClr val="212529"/>
                </a:solidFill>
                <a:effectLst/>
                <a:latin typeface="font-semibold"/>
              </a:rPr>
              <a:t>The funding deadline for 23/24 has been extended  for </a:t>
            </a:r>
            <a:r>
              <a:rPr lang="en-GB" sz="2800" b="1" i="0" dirty="0">
                <a:solidFill>
                  <a:srgbClr val="212529"/>
                </a:solidFill>
                <a:effectLst/>
                <a:latin typeface="font-regular"/>
              </a:rPr>
              <a:t>claims to be  submitted to Skills for Care by 31 May 2024. </a:t>
            </a:r>
            <a:r>
              <a:rPr lang="en-GB" sz="4000" b="1" dirty="0"/>
              <a:t>Employers can continue to claim WDF in the usual way this year (2023/24) April. We expect to have some WDF funds in 2024-25 to continue to support learning particularly to allow those that have started on large qualifications such as L3- L5 to complete and claim funding. </a:t>
            </a: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dirty="0"/>
          </a:p>
        </p:txBody>
      </p:sp>
    </p:spTree>
    <p:extLst>
      <p:ext uri="{BB962C8B-B14F-4D97-AF65-F5344CB8AC3E}">
        <p14:creationId xmlns:p14="http://schemas.microsoft.com/office/powerpoint/2010/main" val="1468979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A20067"/>
                </a:solidFill>
                <a:latin typeface="Helvetica Neue LT Std 75 Bold"/>
                <a:cs typeface="Helvetica Neue LT Std 75 Bold"/>
              </a:defRPr>
            </a:lvl1pPr>
          </a:lstStyle>
          <a:p>
            <a:endParaRPr/>
          </a:p>
        </p:txBody>
      </p:sp>
      <p:sp>
        <p:nvSpPr>
          <p:cNvPr id="3" name="Holder 3"/>
          <p:cNvSpPr>
            <a:spLocks noGrp="1"/>
          </p:cNvSpPr>
          <p:nvPr>
            <p:ph type="body" idx="1"/>
          </p:nvPr>
        </p:nvSpPr>
        <p:spPr/>
        <p:txBody>
          <a:bodyPr lIns="0" tIns="0" rIns="0" bIns="0"/>
          <a:lstStyle>
            <a:lvl1pPr>
              <a:defRPr sz="2500" b="1" i="0">
                <a:solidFill>
                  <a:srgbClr val="A20067"/>
                </a:solidFill>
                <a:latin typeface="Helvetica Neue LT Std 75 Bold"/>
                <a:cs typeface="Helvetica Neue LT Std 75 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6575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77944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513869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196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016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3/22/2024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00975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806930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29A7-CD48-B9D8-3B32-9FAB8768DB65}"/>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6641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B676BFC7-437A-9A61-E97C-EE843E2BFCD8}"/>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 id="2147483728" r:id="rId6"/>
    <p:sldLayoutId id="2147483729"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68A063E4-8B52-1DAF-1760-65AB29739A33}"/>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1EED2-170C-5A2C-90E0-538446570541}"/>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blogs.lse.ac.uk/politicsandpolicy/the-conservative-manifesto-and-social-car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aela.cosway@devoncarehomes.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killsforcare.org.uk/About-us/Our-policy-positions/Capacity/Recruiting-new-demographics-into-social-care.aspx"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hyperlink" Target="https://www.skillsforcare.org.uk/Adult-Social-Care-Workforce-Data/Workforce-intelligence/Home.a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killsforcare.org.uk/search.aspx?q=workforce%20Strategy"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hyperlink" Target="mailto:Jill.Croskell@skillsforcare.org.u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ECAB-A636-4200-A4C5-86129805090C}"/>
              </a:ext>
            </a:extLst>
          </p:cNvPr>
          <p:cNvSpPr>
            <a:spLocks noGrp="1"/>
          </p:cNvSpPr>
          <p:nvPr>
            <p:ph type="title"/>
          </p:nvPr>
        </p:nvSpPr>
        <p:spPr>
          <a:xfrm>
            <a:off x="116959" y="106326"/>
            <a:ext cx="6969642" cy="1804199"/>
          </a:xfrm>
        </p:spPr>
        <p:txBody>
          <a:bodyPr/>
          <a:lstStyle/>
          <a:p>
            <a:r>
              <a:rPr lang="en-GB" sz="3600" dirty="0"/>
              <a:t>Setting the scene &amp; going forward….</a:t>
            </a:r>
            <a:br>
              <a:rPr lang="en-GB" sz="3600" dirty="0"/>
            </a:br>
            <a:br>
              <a:rPr lang="en-GB" sz="4400" dirty="0"/>
            </a:br>
            <a:r>
              <a:rPr lang="en-GB" sz="2400" dirty="0"/>
              <a:t>Jill Croskell –Locality Manager</a:t>
            </a:r>
            <a:br>
              <a:rPr lang="en-GB" sz="2400" dirty="0"/>
            </a:br>
            <a:r>
              <a:rPr lang="en-GB" sz="2400" dirty="0"/>
              <a:t>28</a:t>
            </a:r>
            <a:r>
              <a:rPr lang="en-GB" sz="2400" baseline="30000" dirty="0"/>
              <a:t>th</a:t>
            </a:r>
            <a:r>
              <a:rPr lang="en-GB" sz="2400" dirty="0"/>
              <a:t> March 2024</a:t>
            </a:r>
            <a:br>
              <a:rPr lang="en-GB" sz="2400" dirty="0"/>
            </a:br>
            <a:br>
              <a:rPr lang="en-GB" sz="2400" dirty="0"/>
            </a:br>
            <a:endParaRPr lang="en-GB" sz="2400" dirty="0"/>
          </a:p>
        </p:txBody>
      </p:sp>
    </p:spTree>
    <p:extLst>
      <p:ext uri="{BB962C8B-B14F-4D97-AF65-F5344CB8AC3E}">
        <p14:creationId xmlns:p14="http://schemas.microsoft.com/office/powerpoint/2010/main" val="114948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7E7C98-C933-E060-D229-5FA7D6C57A18}"/>
              </a:ext>
            </a:extLst>
          </p:cNvPr>
          <p:cNvSpPr>
            <a:spLocks noGrp="1"/>
          </p:cNvSpPr>
          <p:nvPr>
            <p:ph type="title"/>
          </p:nvPr>
        </p:nvSpPr>
        <p:spPr>
          <a:xfrm>
            <a:off x="359545" y="1070800"/>
            <a:ext cx="2954766" cy="5583126"/>
          </a:xfrm>
        </p:spPr>
        <p:txBody>
          <a:bodyPr vert="horz" lIns="91440" tIns="45720" rIns="91440" bIns="45720" rtlCol="0" anchor="ctr">
            <a:normAutofit/>
          </a:bodyPr>
          <a:lstStyle/>
          <a:p>
            <a:pPr algn="r"/>
            <a:r>
              <a:rPr lang="en-US" sz="4400" kern="1200">
                <a:solidFill>
                  <a:schemeClr val="tx1"/>
                </a:solidFill>
                <a:latin typeface="+mj-lt"/>
                <a:ea typeface="+mj-ea"/>
                <a:cs typeface="+mj-cs"/>
              </a:rPr>
              <a:t>Planning a new Adult Social Care Workforce Strategy</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BDFEB41-87E8-B244-B189-CA0B529F0B47}"/>
              </a:ext>
            </a:extLst>
          </p:cNvPr>
          <p:cNvSpPr>
            <a:spLocks/>
          </p:cNvSpPr>
          <p:nvPr/>
        </p:nvSpPr>
        <p:spPr>
          <a:xfrm>
            <a:off x="367728" y="1351027"/>
            <a:ext cx="6982305" cy="731837"/>
          </a:xfrm>
          <a:prstGeom prst="rect">
            <a:avLst/>
          </a:prstGeom>
        </p:spPr>
        <p:txBody>
          <a:bodyPr/>
          <a:lstStyle/>
          <a:p>
            <a:endParaRPr lang="en-GB" dirty="0"/>
          </a:p>
        </p:txBody>
      </p:sp>
      <p:sp>
        <p:nvSpPr>
          <p:cNvPr id="3" name="Text Placeholder 2">
            <a:extLst>
              <a:ext uri="{FF2B5EF4-FFF2-40B4-BE49-F238E27FC236}">
                <a16:creationId xmlns:a16="http://schemas.microsoft.com/office/drawing/2014/main" id="{7D1D8B8D-6F3E-7BD6-AFC1-1312BC1F85FD}"/>
              </a:ext>
            </a:extLst>
          </p:cNvPr>
          <p:cNvSpPr>
            <a:spLocks/>
          </p:cNvSpPr>
          <p:nvPr/>
        </p:nvSpPr>
        <p:spPr>
          <a:xfrm>
            <a:off x="3876780" y="2843419"/>
            <a:ext cx="4593193" cy="2624644"/>
          </a:xfrm>
          <a:prstGeom prst="rect">
            <a:avLst/>
          </a:prstGeom>
        </p:spPr>
        <p:txBody>
          <a:bodyPr/>
          <a:lstStyle/>
          <a:p>
            <a:pPr defTabSz="445681">
              <a:spcAft>
                <a:spcPts val="600"/>
              </a:spcAft>
            </a:pPr>
            <a:endParaRPr lang="en-US" sz="1560" b="1" kern="1200">
              <a:solidFill>
                <a:srgbClr val="363E48"/>
              </a:solidFill>
              <a:latin typeface="Poppins Medium" panose="00000600000000000000" pitchFamily="2" charset="0"/>
              <a:ea typeface="Lato" charset="0"/>
              <a:cs typeface="Poppins Medium" panose="00000600000000000000" pitchFamily="2" charset="0"/>
            </a:endParaRPr>
          </a:p>
          <a:p>
            <a:pPr defTabSz="445681">
              <a:spcAft>
                <a:spcPts val="600"/>
              </a:spcAft>
            </a:pPr>
            <a:endParaRPr lang="en-US" sz="1560" b="1" kern="1200">
              <a:solidFill>
                <a:srgbClr val="363E48"/>
              </a:solidFill>
              <a:latin typeface="Poppins Medium" panose="00000600000000000000" pitchFamily="2" charset="0"/>
              <a:ea typeface="Lato" charset="0"/>
              <a:cs typeface="Poppins Medium" panose="00000600000000000000" pitchFamily="2" charset="0"/>
            </a:endParaRPr>
          </a:p>
          <a:p>
            <a:pPr defTabSz="445681">
              <a:spcAft>
                <a:spcPts val="600"/>
              </a:spcAft>
            </a:pPr>
            <a:endParaRPr lang="en-US" sz="1170" b="1" kern="1200">
              <a:solidFill>
                <a:srgbClr val="363E48"/>
              </a:solidFill>
              <a:latin typeface="Poppins Medium" panose="00000600000000000000" pitchFamily="2" charset="0"/>
              <a:ea typeface="Lato" charset="0"/>
              <a:cs typeface="Poppins Medium" panose="00000600000000000000" pitchFamily="2" charset="0"/>
            </a:endParaRPr>
          </a:p>
          <a:p>
            <a:pPr defTabSz="445681">
              <a:spcAft>
                <a:spcPts val="600"/>
              </a:spcAft>
            </a:pPr>
            <a:endParaRPr lang="en-US" sz="1560" b="1" kern="1200">
              <a:solidFill>
                <a:srgbClr val="363E48"/>
              </a:solidFill>
              <a:latin typeface="Poppins Medium" panose="00000600000000000000" pitchFamily="2" charset="0"/>
              <a:ea typeface="Lato" charset="0"/>
              <a:cs typeface="Poppins Medium" panose="00000600000000000000" pitchFamily="2" charset="0"/>
            </a:endParaRPr>
          </a:p>
          <a:p>
            <a:pPr defTabSz="445681">
              <a:spcAft>
                <a:spcPts val="600"/>
              </a:spcAft>
            </a:pPr>
            <a:endParaRPr lang="en-US" sz="1170" b="1" kern="1200">
              <a:solidFill>
                <a:srgbClr val="363E48"/>
              </a:solidFill>
              <a:latin typeface="Poppins Medium" panose="00000600000000000000" pitchFamily="2" charset="0"/>
              <a:ea typeface="Lato" charset="0"/>
              <a:cs typeface="Poppins Medium" panose="00000600000000000000" pitchFamily="2" charset="0"/>
            </a:endParaRPr>
          </a:p>
          <a:p>
            <a:pPr defTabSz="445681">
              <a:spcAft>
                <a:spcPts val="600"/>
              </a:spcAft>
            </a:pPr>
            <a:r>
              <a:rPr lang="en-US" sz="1560" b="1" kern="1200">
                <a:solidFill>
                  <a:srgbClr val="363E48"/>
                </a:solidFill>
                <a:latin typeface="Poppins Medium" panose="00000600000000000000" pitchFamily="2" charset="0"/>
                <a:ea typeface="Lato" charset="0"/>
                <a:cs typeface="Poppins Medium" panose="00000600000000000000" pitchFamily="2" charset="0"/>
              </a:rPr>
              <a:t> </a:t>
            </a:r>
            <a:endParaRPr lang="en-GB"/>
          </a:p>
        </p:txBody>
      </p:sp>
      <p:pic>
        <p:nvPicPr>
          <p:cNvPr id="5" name="Picture 4" descr="A person pushing a wheel chair">
            <a:extLst>
              <a:ext uri="{FF2B5EF4-FFF2-40B4-BE49-F238E27FC236}">
                <a16:creationId xmlns:a16="http://schemas.microsoft.com/office/drawing/2014/main" id="{5168F349-7036-7BD0-4A52-1381D8C18A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31401" y="2262884"/>
            <a:ext cx="4683949" cy="2849342"/>
          </a:xfrm>
          <a:prstGeom prst="rect">
            <a:avLst/>
          </a:prstGeom>
        </p:spPr>
      </p:pic>
    </p:spTree>
    <p:extLst>
      <p:ext uri="{BB962C8B-B14F-4D97-AF65-F5344CB8AC3E}">
        <p14:creationId xmlns:p14="http://schemas.microsoft.com/office/powerpoint/2010/main" val="185569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45790" y="0"/>
            <a:ext cx="3798570" cy="3798570"/>
            <a:chOff x="5345790" y="0"/>
            <a:chExt cx="3798570" cy="3798570"/>
          </a:xfrm>
        </p:grpSpPr>
        <p:sp>
          <p:nvSpPr>
            <p:cNvPr id="3" name="object 3"/>
            <p:cNvSpPr/>
            <p:nvPr/>
          </p:nvSpPr>
          <p:spPr>
            <a:xfrm>
              <a:off x="5345790" y="0"/>
              <a:ext cx="3798570" cy="3798570"/>
            </a:xfrm>
            <a:custGeom>
              <a:avLst/>
              <a:gdLst/>
              <a:ahLst/>
              <a:cxnLst/>
              <a:rect l="l" t="t" r="r" b="b"/>
              <a:pathLst>
                <a:path w="3798570" h="3798570">
                  <a:moveTo>
                    <a:pt x="879390" y="0"/>
                  </a:moveTo>
                  <a:lnTo>
                    <a:pt x="0" y="0"/>
                  </a:lnTo>
                  <a:lnTo>
                    <a:pt x="3798209" y="3798209"/>
                  </a:lnTo>
                  <a:lnTo>
                    <a:pt x="3798209" y="2918813"/>
                  </a:lnTo>
                  <a:lnTo>
                    <a:pt x="879390" y="0"/>
                  </a:lnTo>
                  <a:close/>
                </a:path>
              </a:pathLst>
            </a:custGeom>
            <a:solidFill>
              <a:srgbClr val="F2F7FA"/>
            </a:solidFill>
          </p:spPr>
          <p:txBody>
            <a:bodyPr wrap="square" lIns="0" tIns="0" rIns="0" bIns="0" rtlCol="0"/>
            <a:lstStyle/>
            <a:p>
              <a:endParaRPr/>
            </a:p>
          </p:txBody>
        </p:sp>
        <p:sp>
          <p:nvSpPr>
            <p:cNvPr id="4" name="object 4"/>
            <p:cNvSpPr/>
            <p:nvPr/>
          </p:nvSpPr>
          <p:spPr>
            <a:xfrm>
              <a:off x="6225190" y="0"/>
              <a:ext cx="2919095" cy="2919095"/>
            </a:xfrm>
            <a:custGeom>
              <a:avLst/>
              <a:gdLst/>
              <a:ahLst/>
              <a:cxnLst/>
              <a:rect l="l" t="t" r="r" b="b"/>
              <a:pathLst>
                <a:path w="2919095" h="2919095">
                  <a:moveTo>
                    <a:pt x="717326" y="0"/>
                  </a:moveTo>
                  <a:lnTo>
                    <a:pt x="0" y="0"/>
                  </a:lnTo>
                  <a:lnTo>
                    <a:pt x="2918809" y="2918809"/>
                  </a:lnTo>
                  <a:lnTo>
                    <a:pt x="2918809" y="2201478"/>
                  </a:lnTo>
                  <a:lnTo>
                    <a:pt x="717326" y="0"/>
                  </a:lnTo>
                  <a:close/>
                </a:path>
              </a:pathLst>
            </a:custGeom>
            <a:solidFill>
              <a:srgbClr val="E5F0F7"/>
            </a:solidFill>
          </p:spPr>
          <p:txBody>
            <a:bodyPr wrap="square" lIns="0" tIns="0" rIns="0" bIns="0" rtlCol="0"/>
            <a:lstStyle/>
            <a:p>
              <a:endParaRPr/>
            </a:p>
          </p:txBody>
        </p:sp>
        <p:sp>
          <p:nvSpPr>
            <p:cNvPr id="5" name="object 5"/>
            <p:cNvSpPr/>
            <p:nvPr/>
          </p:nvSpPr>
          <p:spPr>
            <a:xfrm>
              <a:off x="6942509" y="0"/>
              <a:ext cx="2201545" cy="2201545"/>
            </a:xfrm>
            <a:custGeom>
              <a:avLst/>
              <a:gdLst/>
              <a:ahLst/>
              <a:cxnLst/>
              <a:rect l="l" t="t" r="r" b="b"/>
              <a:pathLst>
                <a:path w="2201545" h="2201545">
                  <a:moveTo>
                    <a:pt x="2201490" y="0"/>
                  </a:moveTo>
                  <a:lnTo>
                    <a:pt x="0" y="0"/>
                  </a:lnTo>
                  <a:lnTo>
                    <a:pt x="2201490" y="2201486"/>
                  </a:lnTo>
                  <a:lnTo>
                    <a:pt x="2201490" y="0"/>
                  </a:lnTo>
                  <a:close/>
                </a:path>
              </a:pathLst>
            </a:custGeom>
            <a:solidFill>
              <a:srgbClr val="D9E8F5"/>
            </a:solidFill>
          </p:spPr>
          <p:txBody>
            <a:bodyPr wrap="square" lIns="0" tIns="0" rIns="0" bIns="0" rtlCol="0"/>
            <a:lstStyle/>
            <a:p>
              <a:endParaRPr/>
            </a:p>
          </p:txBody>
        </p:sp>
        <p:pic>
          <p:nvPicPr>
            <p:cNvPr id="6" name="object 6"/>
            <p:cNvPicPr/>
            <p:nvPr/>
          </p:nvPicPr>
          <p:blipFill>
            <a:blip r:embed="rId3" cstate="print"/>
            <a:stretch>
              <a:fillRect/>
            </a:stretch>
          </p:blipFill>
          <p:spPr>
            <a:xfrm>
              <a:off x="7429500" y="0"/>
              <a:ext cx="1714500" cy="1714500"/>
            </a:xfrm>
            <a:prstGeom prst="rect">
              <a:avLst/>
            </a:prstGeom>
          </p:spPr>
        </p:pic>
      </p:grpSp>
      <p:grpSp>
        <p:nvGrpSpPr>
          <p:cNvPr id="7" name="object 7"/>
          <p:cNvGrpSpPr/>
          <p:nvPr/>
        </p:nvGrpSpPr>
        <p:grpSpPr>
          <a:xfrm>
            <a:off x="0" y="3095848"/>
            <a:ext cx="9144000" cy="3762375"/>
            <a:chOff x="0" y="3095848"/>
            <a:chExt cx="9144000" cy="3762375"/>
          </a:xfrm>
        </p:grpSpPr>
        <p:sp>
          <p:nvSpPr>
            <p:cNvPr id="8" name="object 8"/>
            <p:cNvSpPr/>
            <p:nvPr/>
          </p:nvSpPr>
          <p:spPr>
            <a:xfrm>
              <a:off x="0" y="3095848"/>
              <a:ext cx="3762375" cy="3762375"/>
            </a:xfrm>
            <a:custGeom>
              <a:avLst/>
              <a:gdLst/>
              <a:ahLst/>
              <a:cxnLst/>
              <a:rect l="l" t="t" r="r" b="b"/>
              <a:pathLst>
                <a:path w="3762375" h="3762375">
                  <a:moveTo>
                    <a:pt x="0" y="0"/>
                  </a:moveTo>
                  <a:lnTo>
                    <a:pt x="0" y="717336"/>
                  </a:lnTo>
                  <a:lnTo>
                    <a:pt x="3044825" y="3762151"/>
                  </a:lnTo>
                  <a:lnTo>
                    <a:pt x="3762151" y="3762151"/>
                  </a:lnTo>
                  <a:lnTo>
                    <a:pt x="0" y="0"/>
                  </a:lnTo>
                  <a:close/>
                </a:path>
              </a:pathLst>
            </a:custGeom>
            <a:solidFill>
              <a:srgbClr val="F2F7FA"/>
            </a:solidFill>
          </p:spPr>
          <p:txBody>
            <a:bodyPr wrap="square" lIns="0" tIns="0" rIns="0" bIns="0" rtlCol="0"/>
            <a:lstStyle/>
            <a:p>
              <a:endParaRPr/>
            </a:p>
          </p:txBody>
        </p:sp>
        <p:sp>
          <p:nvSpPr>
            <p:cNvPr id="9" name="object 9"/>
            <p:cNvSpPr/>
            <p:nvPr/>
          </p:nvSpPr>
          <p:spPr>
            <a:xfrm>
              <a:off x="0" y="3813177"/>
              <a:ext cx="3045460" cy="3044825"/>
            </a:xfrm>
            <a:custGeom>
              <a:avLst/>
              <a:gdLst/>
              <a:ahLst/>
              <a:cxnLst/>
              <a:rect l="l" t="t" r="r" b="b"/>
              <a:pathLst>
                <a:path w="3045460" h="3044825">
                  <a:moveTo>
                    <a:pt x="0" y="0"/>
                  </a:moveTo>
                  <a:lnTo>
                    <a:pt x="0" y="879389"/>
                  </a:lnTo>
                  <a:lnTo>
                    <a:pt x="2165429" y="3044822"/>
                  </a:lnTo>
                  <a:lnTo>
                    <a:pt x="3044832" y="3044822"/>
                  </a:lnTo>
                  <a:lnTo>
                    <a:pt x="0" y="0"/>
                  </a:lnTo>
                  <a:close/>
                </a:path>
              </a:pathLst>
            </a:custGeom>
            <a:solidFill>
              <a:srgbClr val="E5F0F7"/>
            </a:solidFill>
          </p:spPr>
          <p:txBody>
            <a:bodyPr wrap="square" lIns="0" tIns="0" rIns="0" bIns="0" rtlCol="0"/>
            <a:lstStyle/>
            <a:p>
              <a:endParaRPr/>
            </a:p>
          </p:txBody>
        </p:sp>
        <p:sp>
          <p:nvSpPr>
            <p:cNvPr id="10" name="object 10"/>
            <p:cNvSpPr/>
            <p:nvPr/>
          </p:nvSpPr>
          <p:spPr>
            <a:xfrm>
              <a:off x="0" y="4692562"/>
              <a:ext cx="2165985" cy="2165985"/>
            </a:xfrm>
            <a:custGeom>
              <a:avLst/>
              <a:gdLst/>
              <a:ahLst/>
              <a:cxnLst/>
              <a:rect l="l" t="t" r="r" b="b"/>
              <a:pathLst>
                <a:path w="2165985" h="2165984">
                  <a:moveTo>
                    <a:pt x="0" y="0"/>
                  </a:moveTo>
                  <a:lnTo>
                    <a:pt x="0" y="2165437"/>
                  </a:lnTo>
                  <a:lnTo>
                    <a:pt x="2165430" y="2165437"/>
                  </a:lnTo>
                  <a:lnTo>
                    <a:pt x="0" y="0"/>
                  </a:lnTo>
                  <a:close/>
                </a:path>
              </a:pathLst>
            </a:custGeom>
            <a:solidFill>
              <a:srgbClr val="D9E8F5"/>
            </a:solidFill>
          </p:spPr>
          <p:txBody>
            <a:bodyPr wrap="square" lIns="0" tIns="0" rIns="0" bIns="0" rtlCol="0"/>
            <a:lstStyle/>
            <a:p>
              <a:endParaRPr/>
            </a:p>
          </p:txBody>
        </p:sp>
        <p:sp>
          <p:nvSpPr>
            <p:cNvPr id="11" name="object 11"/>
            <p:cNvSpPr/>
            <p:nvPr/>
          </p:nvSpPr>
          <p:spPr>
            <a:xfrm>
              <a:off x="0" y="6021005"/>
              <a:ext cx="9144000" cy="837565"/>
            </a:xfrm>
            <a:custGeom>
              <a:avLst/>
              <a:gdLst/>
              <a:ahLst/>
              <a:cxnLst/>
              <a:rect l="l" t="t" r="r" b="b"/>
              <a:pathLst>
                <a:path w="9144000" h="837565">
                  <a:moveTo>
                    <a:pt x="9144000" y="0"/>
                  </a:moveTo>
                  <a:lnTo>
                    <a:pt x="7623328" y="0"/>
                  </a:lnTo>
                  <a:lnTo>
                    <a:pt x="7089001" y="359994"/>
                  </a:lnTo>
                  <a:lnTo>
                    <a:pt x="0" y="359994"/>
                  </a:lnTo>
                  <a:lnTo>
                    <a:pt x="0" y="836994"/>
                  </a:lnTo>
                  <a:lnTo>
                    <a:pt x="9144000" y="836994"/>
                  </a:lnTo>
                  <a:lnTo>
                    <a:pt x="9144000" y="0"/>
                  </a:lnTo>
                  <a:close/>
                </a:path>
              </a:pathLst>
            </a:custGeom>
            <a:solidFill>
              <a:srgbClr val="0069B3"/>
            </a:solidFill>
          </p:spPr>
          <p:txBody>
            <a:bodyPr wrap="square" lIns="0" tIns="0" rIns="0" bIns="0" rtlCol="0"/>
            <a:lstStyle/>
            <a:p>
              <a:endParaRPr/>
            </a:p>
          </p:txBody>
        </p:sp>
        <p:pic>
          <p:nvPicPr>
            <p:cNvPr id="12" name="object 12"/>
            <p:cNvPicPr/>
            <p:nvPr/>
          </p:nvPicPr>
          <p:blipFill>
            <a:blip r:embed="rId4" cstate="print"/>
            <a:stretch>
              <a:fillRect/>
            </a:stretch>
          </p:blipFill>
          <p:spPr>
            <a:xfrm>
              <a:off x="6498005" y="6020993"/>
              <a:ext cx="2645994" cy="837006"/>
            </a:xfrm>
            <a:prstGeom prst="rect">
              <a:avLst/>
            </a:prstGeom>
          </p:spPr>
        </p:pic>
      </p:grpSp>
      <p:sp>
        <p:nvSpPr>
          <p:cNvPr id="13" name="object 13"/>
          <p:cNvSpPr txBox="1">
            <a:spLocks noGrp="1"/>
          </p:cNvSpPr>
          <p:nvPr>
            <p:ph type="title"/>
          </p:nvPr>
        </p:nvSpPr>
        <p:spPr>
          <a:xfrm>
            <a:off x="444500" y="313735"/>
            <a:ext cx="5764530" cy="1044575"/>
          </a:xfrm>
          <a:prstGeom prst="rect">
            <a:avLst/>
          </a:prstGeom>
        </p:spPr>
        <p:txBody>
          <a:bodyPr vert="horz" wrap="square" lIns="0" tIns="93980" rIns="0" bIns="0" rtlCol="0">
            <a:spAutoFit/>
          </a:bodyPr>
          <a:lstStyle/>
          <a:p>
            <a:pPr marL="12700" marR="5080">
              <a:lnSpc>
                <a:spcPts val="3700"/>
              </a:lnSpc>
              <a:spcBef>
                <a:spcPts val="740"/>
              </a:spcBef>
              <a:tabLst>
                <a:tab pos="1096645" algn="l"/>
                <a:tab pos="2585720" algn="l"/>
                <a:tab pos="3246755" algn="l"/>
                <a:tab pos="3441065" algn="l"/>
                <a:tab pos="4465320" algn="l"/>
              </a:tabLst>
            </a:pPr>
            <a:r>
              <a:rPr spc="-10" dirty="0">
                <a:solidFill>
                  <a:srgbClr val="0069B3"/>
                </a:solidFill>
              </a:rPr>
              <a:t>Developing</a:t>
            </a:r>
            <a:r>
              <a:rPr dirty="0">
                <a:solidFill>
                  <a:srgbClr val="0069B3"/>
                </a:solidFill>
              </a:rPr>
              <a:t>	</a:t>
            </a:r>
            <a:r>
              <a:rPr spc="-25" dirty="0">
                <a:solidFill>
                  <a:srgbClr val="0069B3"/>
                </a:solidFill>
              </a:rPr>
              <a:t>an</a:t>
            </a:r>
            <a:r>
              <a:rPr dirty="0">
                <a:solidFill>
                  <a:srgbClr val="0069B3"/>
                </a:solidFill>
              </a:rPr>
              <a:t>	</a:t>
            </a:r>
            <a:r>
              <a:rPr spc="-10" dirty="0">
                <a:solidFill>
                  <a:srgbClr val="0069B3"/>
                </a:solidFill>
              </a:rPr>
              <a:t>adult</a:t>
            </a:r>
            <a:r>
              <a:rPr dirty="0">
                <a:solidFill>
                  <a:srgbClr val="0069B3"/>
                </a:solidFill>
              </a:rPr>
              <a:t>	</a:t>
            </a:r>
            <a:r>
              <a:rPr spc="-10" dirty="0">
                <a:solidFill>
                  <a:srgbClr val="0069B3"/>
                </a:solidFill>
              </a:rPr>
              <a:t>social </a:t>
            </a:r>
            <a:r>
              <a:rPr spc="-20" dirty="0">
                <a:solidFill>
                  <a:srgbClr val="0069B3"/>
                </a:solidFill>
              </a:rPr>
              <a:t>care</a:t>
            </a:r>
            <a:r>
              <a:rPr dirty="0">
                <a:solidFill>
                  <a:srgbClr val="0069B3"/>
                </a:solidFill>
              </a:rPr>
              <a:t>	</a:t>
            </a:r>
            <a:r>
              <a:rPr spc="-10" dirty="0">
                <a:solidFill>
                  <a:srgbClr val="0069B3"/>
                </a:solidFill>
              </a:rPr>
              <a:t>workforce</a:t>
            </a:r>
            <a:r>
              <a:rPr dirty="0">
                <a:solidFill>
                  <a:srgbClr val="0069B3"/>
                </a:solidFill>
              </a:rPr>
              <a:t>	</a:t>
            </a:r>
            <a:r>
              <a:rPr spc="-10" dirty="0">
                <a:solidFill>
                  <a:srgbClr val="0069B3"/>
                </a:solidFill>
              </a:rPr>
              <a:t>strategy</a:t>
            </a:r>
          </a:p>
        </p:txBody>
      </p:sp>
      <p:sp>
        <p:nvSpPr>
          <p:cNvPr id="14" name="object 14"/>
          <p:cNvSpPr/>
          <p:nvPr/>
        </p:nvSpPr>
        <p:spPr>
          <a:xfrm>
            <a:off x="9083575" y="3679208"/>
            <a:ext cx="60960" cy="413384"/>
          </a:xfrm>
          <a:custGeom>
            <a:avLst/>
            <a:gdLst/>
            <a:ahLst/>
            <a:cxnLst/>
            <a:rect l="l" t="t" r="r" b="b"/>
            <a:pathLst>
              <a:path w="60959" h="413385">
                <a:moveTo>
                  <a:pt x="60424" y="0"/>
                </a:moveTo>
                <a:lnTo>
                  <a:pt x="36909" y="4745"/>
                </a:lnTo>
                <a:lnTo>
                  <a:pt x="17699" y="17695"/>
                </a:lnTo>
                <a:lnTo>
                  <a:pt x="4748" y="36906"/>
                </a:lnTo>
                <a:lnTo>
                  <a:pt x="0" y="60436"/>
                </a:lnTo>
                <a:lnTo>
                  <a:pt x="0" y="352714"/>
                </a:lnTo>
                <a:lnTo>
                  <a:pt x="4748" y="376243"/>
                </a:lnTo>
                <a:lnTo>
                  <a:pt x="17699" y="395454"/>
                </a:lnTo>
                <a:lnTo>
                  <a:pt x="36909" y="408404"/>
                </a:lnTo>
                <a:lnTo>
                  <a:pt x="60424" y="413150"/>
                </a:lnTo>
                <a:lnTo>
                  <a:pt x="60424" y="0"/>
                </a:lnTo>
                <a:close/>
              </a:path>
            </a:pathLst>
          </a:custGeom>
          <a:solidFill>
            <a:srgbClr val="006AB4">
              <a:alpha val="25000"/>
            </a:srgbClr>
          </a:solidFill>
        </p:spPr>
        <p:txBody>
          <a:bodyPr wrap="square" lIns="0" tIns="0" rIns="0" bIns="0" rtlCol="0"/>
          <a:lstStyle/>
          <a:p>
            <a:endParaRPr/>
          </a:p>
        </p:txBody>
      </p:sp>
      <p:sp>
        <p:nvSpPr>
          <p:cNvPr id="15" name="object 15"/>
          <p:cNvSpPr/>
          <p:nvPr/>
        </p:nvSpPr>
        <p:spPr>
          <a:xfrm>
            <a:off x="7975823" y="4657994"/>
            <a:ext cx="413384" cy="121285"/>
          </a:xfrm>
          <a:custGeom>
            <a:avLst/>
            <a:gdLst/>
            <a:ahLst/>
            <a:cxnLst/>
            <a:rect l="l" t="t" r="r" b="b"/>
            <a:pathLst>
              <a:path w="413384" h="121285">
                <a:moveTo>
                  <a:pt x="352653" y="0"/>
                </a:moveTo>
                <a:lnTo>
                  <a:pt x="60439" y="0"/>
                </a:lnTo>
                <a:lnTo>
                  <a:pt x="36909" y="4748"/>
                </a:lnTo>
                <a:lnTo>
                  <a:pt x="17699" y="17699"/>
                </a:lnTo>
                <a:lnTo>
                  <a:pt x="4748" y="36909"/>
                </a:lnTo>
                <a:lnTo>
                  <a:pt x="0" y="60439"/>
                </a:lnTo>
                <a:lnTo>
                  <a:pt x="4748" y="83963"/>
                </a:lnTo>
                <a:lnTo>
                  <a:pt x="17699" y="103174"/>
                </a:lnTo>
                <a:lnTo>
                  <a:pt x="36909" y="116128"/>
                </a:lnTo>
                <a:lnTo>
                  <a:pt x="60439" y="120878"/>
                </a:lnTo>
                <a:lnTo>
                  <a:pt x="352653" y="120878"/>
                </a:lnTo>
                <a:lnTo>
                  <a:pt x="376177" y="116128"/>
                </a:lnTo>
                <a:lnTo>
                  <a:pt x="395389" y="103174"/>
                </a:lnTo>
                <a:lnTo>
                  <a:pt x="408342" y="83963"/>
                </a:lnTo>
                <a:lnTo>
                  <a:pt x="413092" y="60439"/>
                </a:lnTo>
                <a:lnTo>
                  <a:pt x="408342" y="36909"/>
                </a:lnTo>
                <a:lnTo>
                  <a:pt x="395389" y="17699"/>
                </a:lnTo>
                <a:lnTo>
                  <a:pt x="376177" y="4748"/>
                </a:lnTo>
                <a:lnTo>
                  <a:pt x="352653" y="0"/>
                </a:lnTo>
                <a:close/>
              </a:path>
            </a:pathLst>
          </a:custGeom>
          <a:solidFill>
            <a:srgbClr val="006AB4">
              <a:alpha val="25000"/>
            </a:srgbClr>
          </a:solidFill>
        </p:spPr>
        <p:txBody>
          <a:bodyPr wrap="square" lIns="0" tIns="0" rIns="0" bIns="0" rtlCol="0"/>
          <a:lstStyle/>
          <a:p>
            <a:endParaRPr/>
          </a:p>
        </p:txBody>
      </p:sp>
      <p:sp>
        <p:nvSpPr>
          <p:cNvPr id="16" name="object 16"/>
          <p:cNvSpPr/>
          <p:nvPr/>
        </p:nvSpPr>
        <p:spPr>
          <a:xfrm>
            <a:off x="8277974" y="3891317"/>
            <a:ext cx="866140" cy="2026285"/>
          </a:xfrm>
          <a:custGeom>
            <a:avLst/>
            <a:gdLst/>
            <a:ahLst/>
            <a:cxnLst/>
            <a:rect l="l" t="t" r="r" b="b"/>
            <a:pathLst>
              <a:path w="866140" h="2026285">
                <a:moveTo>
                  <a:pt x="327571" y="267093"/>
                </a:moveTo>
                <a:lnTo>
                  <a:pt x="309867" y="224370"/>
                </a:lnTo>
                <a:lnTo>
                  <a:pt x="103162" y="17691"/>
                </a:lnTo>
                <a:lnTo>
                  <a:pt x="60439" y="0"/>
                </a:lnTo>
                <a:lnTo>
                  <a:pt x="37693" y="4419"/>
                </a:lnTo>
                <a:lnTo>
                  <a:pt x="17703" y="17691"/>
                </a:lnTo>
                <a:lnTo>
                  <a:pt x="4432" y="37693"/>
                </a:lnTo>
                <a:lnTo>
                  <a:pt x="0" y="60439"/>
                </a:lnTo>
                <a:lnTo>
                  <a:pt x="4432" y="83185"/>
                </a:lnTo>
                <a:lnTo>
                  <a:pt x="224396" y="309841"/>
                </a:lnTo>
                <a:lnTo>
                  <a:pt x="267131" y="327545"/>
                </a:lnTo>
                <a:lnTo>
                  <a:pt x="278676" y="326440"/>
                </a:lnTo>
                <a:lnTo>
                  <a:pt x="323151" y="289852"/>
                </a:lnTo>
                <a:lnTo>
                  <a:pt x="327571" y="267093"/>
                </a:lnTo>
                <a:close/>
              </a:path>
              <a:path w="866140" h="2026285">
                <a:moveTo>
                  <a:pt x="866025" y="1536382"/>
                </a:moveTo>
                <a:lnTo>
                  <a:pt x="629716" y="1536382"/>
                </a:lnTo>
                <a:lnTo>
                  <a:pt x="608126" y="1389634"/>
                </a:lnTo>
                <a:lnTo>
                  <a:pt x="604545" y="1376273"/>
                </a:lnTo>
                <a:lnTo>
                  <a:pt x="598131" y="1364221"/>
                </a:lnTo>
                <a:lnTo>
                  <a:pt x="589178" y="1353908"/>
                </a:lnTo>
                <a:lnTo>
                  <a:pt x="577989" y="1345793"/>
                </a:lnTo>
                <a:lnTo>
                  <a:pt x="542366" y="1322692"/>
                </a:lnTo>
                <a:lnTo>
                  <a:pt x="510590" y="1295654"/>
                </a:lnTo>
                <a:lnTo>
                  <a:pt x="482625" y="1264640"/>
                </a:lnTo>
                <a:lnTo>
                  <a:pt x="458457" y="1229614"/>
                </a:lnTo>
                <a:lnTo>
                  <a:pt x="438061" y="1190510"/>
                </a:lnTo>
                <a:lnTo>
                  <a:pt x="421411" y="1147216"/>
                </a:lnTo>
                <a:lnTo>
                  <a:pt x="408520" y="1099908"/>
                </a:lnTo>
                <a:lnTo>
                  <a:pt x="399326" y="1048334"/>
                </a:lnTo>
                <a:lnTo>
                  <a:pt x="393827" y="992492"/>
                </a:lnTo>
                <a:lnTo>
                  <a:pt x="391998" y="932345"/>
                </a:lnTo>
                <a:lnTo>
                  <a:pt x="394449" y="883780"/>
                </a:lnTo>
                <a:lnTo>
                  <a:pt x="401650" y="836587"/>
                </a:lnTo>
                <a:lnTo>
                  <a:pt x="413346" y="791019"/>
                </a:lnTo>
                <a:lnTo>
                  <a:pt x="429310" y="747331"/>
                </a:lnTo>
                <a:lnTo>
                  <a:pt x="449300" y="705751"/>
                </a:lnTo>
                <a:lnTo>
                  <a:pt x="473075" y="666521"/>
                </a:lnTo>
                <a:lnTo>
                  <a:pt x="500380" y="629881"/>
                </a:lnTo>
                <a:lnTo>
                  <a:pt x="530999" y="596087"/>
                </a:lnTo>
                <a:lnTo>
                  <a:pt x="564680" y="565353"/>
                </a:lnTo>
                <a:lnTo>
                  <a:pt x="601192" y="537933"/>
                </a:lnTo>
                <a:lnTo>
                  <a:pt x="640270" y="514083"/>
                </a:lnTo>
                <a:lnTo>
                  <a:pt x="681697" y="494017"/>
                </a:lnTo>
                <a:lnTo>
                  <a:pt x="725233" y="478002"/>
                </a:lnTo>
                <a:lnTo>
                  <a:pt x="770623" y="466255"/>
                </a:lnTo>
                <a:lnTo>
                  <a:pt x="817638" y="459028"/>
                </a:lnTo>
                <a:lnTo>
                  <a:pt x="866013" y="456565"/>
                </a:lnTo>
                <a:lnTo>
                  <a:pt x="866013" y="335686"/>
                </a:lnTo>
                <a:lnTo>
                  <a:pt x="817321" y="337667"/>
                </a:lnTo>
                <a:lnTo>
                  <a:pt x="769670" y="343509"/>
                </a:lnTo>
                <a:lnTo>
                  <a:pt x="723239" y="353060"/>
                </a:lnTo>
                <a:lnTo>
                  <a:pt x="678205" y="366166"/>
                </a:lnTo>
                <a:lnTo>
                  <a:pt x="634695" y="382651"/>
                </a:lnTo>
                <a:lnTo>
                  <a:pt x="592874" y="402386"/>
                </a:lnTo>
                <a:lnTo>
                  <a:pt x="552894" y="425208"/>
                </a:lnTo>
                <a:lnTo>
                  <a:pt x="514908" y="450964"/>
                </a:lnTo>
                <a:lnTo>
                  <a:pt x="479082" y="479501"/>
                </a:lnTo>
                <a:lnTo>
                  <a:pt x="445566" y="510654"/>
                </a:lnTo>
                <a:lnTo>
                  <a:pt x="414502" y="544271"/>
                </a:lnTo>
                <a:lnTo>
                  <a:pt x="386054" y="580199"/>
                </a:lnTo>
                <a:lnTo>
                  <a:pt x="360375" y="618286"/>
                </a:lnTo>
                <a:lnTo>
                  <a:pt x="337629" y="658380"/>
                </a:lnTo>
                <a:lnTo>
                  <a:pt x="317944" y="700328"/>
                </a:lnTo>
                <a:lnTo>
                  <a:pt x="301498" y="743966"/>
                </a:lnTo>
                <a:lnTo>
                  <a:pt x="288442" y="789139"/>
                </a:lnTo>
                <a:lnTo>
                  <a:pt x="278917" y="835698"/>
                </a:lnTo>
                <a:lnTo>
                  <a:pt x="273100" y="883488"/>
                </a:lnTo>
                <a:lnTo>
                  <a:pt x="271119" y="932345"/>
                </a:lnTo>
                <a:lnTo>
                  <a:pt x="272669" y="990422"/>
                </a:lnTo>
                <a:lnTo>
                  <a:pt x="277317" y="1045591"/>
                </a:lnTo>
                <a:lnTo>
                  <a:pt x="285051" y="1097864"/>
                </a:lnTo>
                <a:lnTo>
                  <a:pt x="295897" y="1147292"/>
                </a:lnTo>
                <a:lnTo>
                  <a:pt x="309778" y="1193647"/>
                </a:lnTo>
                <a:lnTo>
                  <a:pt x="326745" y="1237119"/>
                </a:lnTo>
                <a:lnTo>
                  <a:pt x="346773" y="1277645"/>
                </a:lnTo>
                <a:lnTo>
                  <a:pt x="369862" y="1315186"/>
                </a:lnTo>
                <a:lnTo>
                  <a:pt x="396011" y="1349730"/>
                </a:lnTo>
                <a:lnTo>
                  <a:pt x="425183" y="1381290"/>
                </a:lnTo>
                <a:lnTo>
                  <a:pt x="457403" y="1409814"/>
                </a:lnTo>
                <a:lnTo>
                  <a:pt x="492658" y="1435315"/>
                </a:lnTo>
                <a:lnTo>
                  <a:pt x="545769" y="1796326"/>
                </a:lnTo>
                <a:lnTo>
                  <a:pt x="559460" y="1871954"/>
                </a:lnTo>
                <a:lnTo>
                  <a:pt x="576199" y="1910397"/>
                </a:lnTo>
                <a:lnTo>
                  <a:pt x="600214" y="1946516"/>
                </a:lnTo>
                <a:lnTo>
                  <a:pt x="632053" y="1978202"/>
                </a:lnTo>
                <a:lnTo>
                  <a:pt x="672223" y="2003412"/>
                </a:lnTo>
                <a:lnTo>
                  <a:pt x="721245" y="2020062"/>
                </a:lnTo>
                <a:lnTo>
                  <a:pt x="779665" y="2026069"/>
                </a:lnTo>
                <a:lnTo>
                  <a:pt x="866013" y="2026069"/>
                </a:lnTo>
                <a:lnTo>
                  <a:pt x="866013" y="1905190"/>
                </a:lnTo>
                <a:lnTo>
                  <a:pt x="779665" y="1905190"/>
                </a:lnTo>
                <a:lnTo>
                  <a:pt x="718527" y="1891131"/>
                </a:lnTo>
                <a:lnTo>
                  <a:pt x="684606" y="1858238"/>
                </a:lnTo>
                <a:lnTo>
                  <a:pt x="669950" y="1820392"/>
                </a:lnTo>
                <a:lnTo>
                  <a:pt x="666610" y="1791538"/>
                </a:lnTo>
                <a:lnTo>
                  <a:pt x="666610" y="1788579"/>
                </a:lnTo>
                <a:lnTo>
                  <a:pt x="666394" y="1785658"/>
                </a:lnTo>
                <a:lnTo>
                  <a:pt x="647496" y="1657261"/>
                </a:lnTo>
                <a:lnTo>
                  <a:pt x="866025" y="1657261"/>
                </a:lnTo>
                <a:lnTo>
                  <a:pt x="866025" y="1536382"/>
                </a:lnTo>
                <a:close/>
              </a:path>
            </a:pathLst>
          </a:custGeom>
          <a:solidFill>
            <a:srgbClr val="006AB4">
              <a:alpha val="25000"/>
            </a:srgbClr>
          </a:solidFill>
        </p:spPr>
        <p:txBody>
          <a:bodyPr wrap="square" lIns="0" tIns="0" rIns="0" bIns="0" rtlCol="0"/>
          <a:lstStyle/>
          <a:p>
            <a:endParaRPr/>
          </a:p>
        </p:txBody>
      </p:sp>
      <p:pic>
        <p:nvPicPr>
          <p:cNvPr id="17" name="object 17"/>
          <p:cNvPicPr/>
          <p:nvPr/>
        </p:nvPicPr>
        <p:blipFill>
          <a:blip r:embed="rId5" cstate="print"/>
          <a:stretch>
            <a:fillRect/>
          </a:stretch>
        </p:blipFill>
        <p:spPr>
          <a:xfrm>
            <a:off x="7394137" y="2213065"/>
            <a:ext cx="70738" cy="241782"/>
          </a:xfrm>
          <a:prstGeom prst="rect">
            <a:avLst/>
          </a:prstGeom>
        </p:spPr>
      </p:pic>
      <p:pic>
        <p:nvPicPr>
          <p:cNvPr id="18" name="object 18"/>
          <p:cNvPicPr/>
          <p:nvPr/>
        </p:nvPicPr>
        <p:blipFill>
          <a:blip r:embed="rId6" cstate="print"/>
          <a:stretch>
            <a:fillRect/>
          </a:stretch>
        </p:blipFill>
        <p:spPr>
          <a:xfrm>
            <a:off x="6745882" y="2785855"/>
            <a:ext cx="241744" cy="70738"/>
          </a:xfrm>
          <a:prstGeom prst="rect">
            <a:avLst/>
          </a:prstGeom>
        </p:spPr>
      </p:pic>
      <p:pic>
        <p:nvPicPr>
          <p:cNvPr id="19" name="object 19"/>
          <p:cNvPicPr/>
          <p:nvPr/>
        </p:nvPicPr>
        <p:blipFill>
          <a:blip r:embed="rId7" cstate="print"/>
          <a:stretch>
            <a:fillRect/>
          </a:stretch>
        </p:blipFill>
        <p:spPr>
          <a:xfrm>
            <a:off x="7871346" y="2785855"/>
            <a:ext cx="241769" cy="70738"/>
          </a:xfrm>
          <a:prstGeom prst="rect">
            <a:avLst/>
          </a:prstGeom>
        </p:spPr>
      </p:pic>
      <p:grpSp>
        <p:nvGrpSpPr>
          <p:cNvPr id="20" name="object 20"/>
          <p:cNvGrpSpPr/>
          <p:nvPr/>
        </p:nvGrpSpPr>
        <p:grpSpPr>
          <a:xfrm>
            <a:off x="6922704" y="2337193"/>
            <a:ext cx="1014094" cy="1186180"/>
            <a:chOff x="6922704" y="2337193"/>
            <a:chExt cx="1014094" cy="1186180"/>
          </a:xfrm>
        </p:grpSpPr>
        <p:sp>
          <p:nvSpPr>
            <p:cNvPr id="21" name="object 21"/>
            <p:cNvSpPr/>
            <p:nvPr/>
          </p:nvSpPr>
          <p:spPr>
            <a:xfrm>
              <a:off x="7081367" y="2533637"/>
              <a:ext cx="696595" cy="989330"/>
            </a:xfrm>
            <a:custGeom>
              <a:avLst/>
              <a:gdLst/>
              <a:ahLst/>
              <a:cxnLst/>
              <a:rect l="l" t="t" r="r" b="b"/>
              <a:pathLst>
                <a:path w="696595" h="989329">
                  <a:moveTo>
                    <a:pt x="696264" y="349161"/>
                  </a:moveTo>
                  <a:lnTo>
                    <a:pt x="693077" y="301853"/>
                  </a:lnTo>
                  <a:lnTo>
                    <a:pt x="683806" y="256451"/>
                  </a:lnTo>
                  <a:lnTo>
                    <a:pt x="668858" y="213385"/>
                  </a:lnTo>
                  <a:lnTo>
                    <a:pt x="648665" y="173075"/>
                  </a:lnTo>
                  <a:lnTo>
                    <a:pt x="625525" y="138760"/>
                  </a:lnTo>
                  <a:lnTo>
                    <a:pt x="625525" y="349161"/>
                  </a:lnTo>
                  <a:lnTo>
                    <a:pt x="622541" y="406425"/>
                  </a:lnTo>
                  <a:lnTo>
                    <a:pt x="613575" y="456742"/>
                  </a:lnTo>
                  <a:lnTo>
                    <a:pt x="598563" y="500253"/>
                  </a:lnTo>
                  <a:lnTo>
                    <a:pt x="577443" y="537057"/>
                  </a:lnTo>
                  <a:lnTo>
                    <a:pt x="550164" y="567309"/>
                  </a:lnTo>
                  <a:lnTo>
                    <a:pt x="516674" y="591121"/>
                  </a:lnTo>
                  <a:lnTo>
                    <a:pt x="510108" y="595871"/>
                  </a:lnTo>
                  <a:lnTo>
                    <a:pt x="504863" y="601903"/>
                  </a:lnTo>
                  <a:lnTo>
                    <a:pt x="501103" y="608965"/>
                  </a:lnTo>
                  <a:lnTo>
                    <a:pt x="499008" y="616851"/>
                  </a:lnTo>
                  <a:lnTo>
                    <a:pt x="486384" y="702652"/>
                  </a:lnTo>
                  <a:lnTo>
                    <a:pt x="475983" y="702652"/>
                  </a:lnTo>
                  <a:lnTo>
                    <a:pt x="475983" y="773391"/>
                  </a:lnTo>
                  <a:lnTo>
                    <a:pt x="464934" y="848525"/>
                  </a:lnTo>
                  <a:lnTo>
                    <a:pt x="464807" y="851966"/>
                  </a:lnTo>
                  <a:lnTo>
                    <a:pt x="456641" y="887882"/>
                  </a:lnTo>
                  <a:lnTo>
                    <a:pt x="437527" y="907834"/>
                  </a:lnTo>
                  <a:lnTo>
                    <a:pt x="415455" y="916482"/>
                  </a:lnTo>
                  <a:lnTo>
                    <a:pt x="398475" y="918476"/>
                  </a:lnTo>
                  <a:lnTo>
                    <a:pt x="297599" y="918476"/>
                  </a:lnTo>
                  <a:lnTo>
                    <a:pt x="261823" y="910259"/>
                  </a:lnTo>
                  <a:lnTo>
                    <a:pt x="241960" y="890993"/>
                  </a:lnTo>
                  <a:lnTo>
                    <a:pt x="233375" y="868857"/>
                  </a:lnTo>
                  <a:lnTo>
                    <a:pt x="231432" y="851966"/>
                  </a:lnTo>
                  <a:lnTo>
                    <a:pt x="231432" y="850239"/>
                  </a:lnTo>
                  <a:lnTo>
                    <a:pt x="231305" y="848525"/>
                  </a:lnTo>
                  <a:lnTo>
                    <a:pt x="220243" y="773391"/>
                  </a:lnTo>
                  <a:lnTo>
                    <a:pt x="475983" y="773391"/>
                  </a:lnTo>
                  <a:lnTo>
                    <a:pt x="475983" y="702652"/>
                  </a:lnTo>
                  <a:lnTo>
                    <a:pt x="209829" y="702652"/>
                  </a:lnTo>
                  <a:lnTo>
                    <a:pt x="197205" y="616775"/>
                  </a:lnTo>
                  <a:lnTo>
                    <a:pt x="195110" y="608965"/>
                  </a:lnTo>
                  <a:lnTo>
                    <a:pt x="191363" y="601903"/>
                  </a:lnTo>
                  <a:lnTo>
                    <a:pt x="186118" y="595871"/>
                  </a:lnTo>
                  <a:lnTo>
                    <a:pt x="179578" y="591121"/>
                  </a:lnTo>
                  <a:lnTo>
                    <a:pt x="146088" y="567309"/>
                  </a:lnTo>
                  <a:lnTo>
                    <a:pt x="118808" y="537057"/>
                  </a:lnTo>
                  <a:lnTo>
                    <a:pt x="97688" y="500253"/>
                  </a:lnTo>
                  <a:lnTo>
                    <a:pt x="82677" y="456742"/>
                  </a:lnTo>
                  <a:lnTo>
                    <a:pt x="73710" y="406387"/>
                  </a:lnTo>
                  <a:lnTo>
                    <a:pt x="70739" y="349161"/>
                  </a:lnTo>
                  <a:lnTo>
                    <a:pt x="74371" y="304063"/>
                  </a:lnTo>
                  <a:lnTo>
                    <a:pt x="84899" y="261264"/>
                  </a:lnTo>
                  <a:lnTo>
                    <a:pt x="101739" y="221322"/>
                  </a:lnTo>
                  <a:lnTo>
                    <a:pt x="124333" y="184835"/>
                  </a:lnTo>
                  <a:lnTo>
                    <a:pt x="152082" y="152387"/>
                  </a:lnTo>
                  <a:lnTo>
                    <a:pt x="184416" y="124536"/>
                  </a:lnTo>
                  <a:lnTo>
                    <a:pt x="220764" y="101866"/>
                  </a:lnTo>
                  <a:lnTo>
                    <a:pt x="260553" y="84963"/>
                  </a:lnTo>
                  <a:lnTo>
                    <a:pt x="303199" y="74396"/>
                  </a:lnTo>
                  <a:lnTo>
                    <a:pt x="348145" y="70739"/>
                  </a:lnTo>
                  <a:lnTo>
                    <a:pt x="393065" y="74396"/>
                  </a:lnTo>
                  <a:lnTo>
                    <a:pt x="435711" y="84963"/>
                  </a:lnTo>
                  <a:lnTo>
                    <a:pt x="475500" y="101866"/>
                  </a:lnTo>
                  <a:lnTo>
                    <a:pt x="511848" y="124536"/>
                  </a:lnTo>
                  <a:lnTo>
                    <a:pt x="544182" y="152387"/>
                  </a:lnTo>
                  <a:lnTo>
                    <a:pt x="571931" y="184835"/>
                  </a:lnTo>
                  <a:lnTo>
                    <a:pt x="594512" y="221322"/>
                  </a:lnTo>
                  <a:lnTo>
                    <a:pt x="611352" y="261264"/>
                  </a:lnTo>
                  <a:lnTo>
                    <a:pt x="621880" y="304063"/>
                  </a:lnTo>
                  <a:lnTo>
                    <a:pt x="625525" y="349161"/>
                  </a:lnTo>
                  <a:lnTo>
                    <a:pt x="625525" y="138760"/>
                  </a:lnTo>
                  <a:lnTo>
                    <a:pt x="594182" y="102387"/>
                  </a:lnTo>
                  <a:lnTo>
                    <a:pt x="560730" y="72847"/>
                  </a:lnTo>
                  <a:lnTo>
                    <a:pt x="523709" y="47752"/>
                  </a:lnTo>
                  <a:lnTo>
                    <a:pt x="483514" y="27482"/>
                  </a:lnTo>
                  <a:lnTo>
                    <a:pt x="440575" y="12496"/>
                  </a:lnTo>
                  <a:lnTo>
                    <a:pt x="395312" y="3200"/>
                  </a:lnTo>
                  <a:lnTo>
                    <a:pt x="348145" y="0"/>
                  </a:lnTo>
                  <a:lnTo>
                    <a:pt x="300964" y="3200"/>
                  </a:lnTo>
                  <a:lnTo>
                    <a:pt x="255689" y="12496"/>
                  </a:lnTo>
                  <a:lnTo>
                    <a:pt x="212750" y="27482"/>
                  </a:lnTo>
                  <a:lnTo>
                    <a:pt x="172554" y="47752"/>
                  </a:lnTo>
                  <a:lnTo>
                    <a:pt x="135521" y="72847"/>
                  </a:lnTo>
                  <a:lnTo>
                    <a:pt x="102082" y="102387"/>
                  </a:lnTo>
                  <a:lnTo>
                    <a:pt x="72631" y="135940"/>
                  </a:lnTo>
                  <a:lnTo>
                    <a:pt x="47586" y="173075"/>
                  </a:lnTo>
                  <a:lnTo>
                    <a:pt x="27393" y="213385"/>
                  </a:lnTo>
                  <a:lnTo>
                    <a:pt x="12446" y="256451"/>
                  </a:lnTo>
                  <a:lnTo>
                    <a:pt x="3175" y="301853"/>
                  </a:lnTo>
                  <a:lnTo>
                    <a:pt x="0" y="349161"/>
                  </a:lnTo>
                  <a:lnTo>
                    <a:pt x="2667" y="406425"/>
                  </a:lnTo>
                  <a:lnTo>
                    <a:pt x="10642" y="458622"/>
                  </a:lnTo>
                  <a:lnTo>
                    <a:pt x="23926" y="505828"/>
                  </a:lnTo>
                  <a:lnTo>
                    <a:pt x="42481" y="547966"/>
                  </a:lnTo>
                  <a:lnTo>
                    <a:pt x="66306" y="584987"/>
                  </a:lnTo>
                  <a:lnTo>
                    <a:pt x="95377" y="616851"/>
                  </a:lnTo>
                  <a:lnTo>
                    <a:pt x="129641" y="643521"/>
                  </a:lnTo>
                  <a:lnTo>
                    <a:pt x="160718" y="854773"/>
                  </a:lnTo>
                  <a:lnTo>
                    <a:pt x="180975" y="925906"/>
                  </a:lnTo>
                  <a:lnTo>
                    <a:pt x="207098" y="957757"/>
                  </a:lnTo>
                  <a:lnTo>
                    <a:pt x="245554" y="980528"/>
                  </a:lnTo>
                  <a:lnTo>
                    <a:pt x="297599" y="989215"/>
                  </a:lnTo>
                  <a:lnTo>
                    <a:pt x="398665" y="989215"/>
                  </a:lnTo>
                  <a:lnTo>
                    <a:pt x="433692" y="984694"/>
                  </a:lnTo>
                  <a:lnTo>
                    <a:pt x="469963" y="970280"/>
                  </a:lnTo>
                  <a:lnTo>
                    <a:pt x="502412" y="944651"/>
                  </a:lnTo>
                  <a:lnTo>
                    <a:pt x="518579" y="918476"/>
                  </a:lnTo>
                  <a:lnTo>
                    <a:pt x="525945" y="906564"/>
                  </a:lnTo>
                  <a:lnTo>
                    <a:pt x="535520" y="854684"/>
                  </a:lnTo>
                  <a:lnTo>
                    <a:pt x="566597" y="643521"/>
                  </a:lnTo>
                  <a:lnTo>
                    <a:pt x="600875" y="616851"/>
                  </a:lnTo>
                  <a:lnTo>
                    <a:pt x="629945" y="584974"/>
                  </a:lnTo>
                  <a:lnTo>
                    <a:pt x="653757" y="547954"/>
                  </a:lnTo>
                  <a:lnTo>
                    <a:pt x="672325" y="505828"/>
                  </a:lnTo>
                  <a:lnTo>
                    <a:pt x="685609" y="458622"/>
                  </a:lnTo>
                  <a:lnTo>
                    <a:pt x="693597" y="406387"/>
                  </a:lnTo>
                  <a:lnTo>
                    <a:pt x="696264" y="349161"/>
                  </a:lnTo>
                  <a:close/>
                </a:path>
              </a:pathLst>
            </a:custGeom>
            <a:solidFill>
              <a:srgbClr val="006AB4"/>
            </a:solidFill>
          </p:spPr>
          <p:txBody>
            <a:bodyPr wrap="square" lIns="0" tIns="0" rIns="0" bIns="0" rtlCol="0"/>
            <a:lstStyle/>
            <a:p>
              <a:endParaRPr/>
            </a:p>
          </p:txBody>
        </p:sp>
        <p:pic>
          <p:nvPicPr>
            <p:cNvPr id="22" name="object 22"/>
            <p:cNvPicPr/>
            <p:nvPr/>
          </p:nvPicPr>
          <p:blipFill>
            <a:blip r:embed="rId8" cstate="print"/>
            <a:stretch>
              <a:fillRect/>
            </a:stretch>
          </p:blipFill>
          <p:spPr>
            <a:xfrm>
              <a:off x="6922704" y="2337193"/>
              <a:ext cx="191696" cy="191681"/>
            </a:xfrm>
            <a:prstGeom prst="rect">
              <a:avLst/>
            </a:prstGeom>
          </p:spPr>
        </p:pic>
        <p:pic>
          <p:nvPicPr>
            <p:cNvPr id="23" name="object 23"/>
            <p:cNvPicPr/>
            <p:nvPr/>
          </p:nvPicPr>
          <p:blipFill>
            <a:blip r:embed="rId9" cstate="print"/>
            <a:stretch>
              <a:fillRect/>
            </a:stretch>
          </p:blipFill>
          <p:spPr>
            <a:xfrm>
              <a:off x="7744611" y="2337193"/>
              <a:ext cx="191684" cy="191681"/>
            </a:xfrm>
            <a:prstGeom prst="rect">
              <a:avLst/>
            </a:prstGeom>
          </p:spPr>
        </p:pic>
      </p:grpSp>
      <p:pic>
        <p:nvPicPr>
          <p:cNvPr id="24" name="object 24"/>
          <p:cNvPicPr/>
          <p:nvPr/>
        </p:nvPicPr>
        <p:blipFill>
          <a:blip r:embed="rId10" cstate="print"/>
          <a:stretch>
            <a:fillRect/>
          </a:stretch>
        </p:blipFill>
        <p:spPr>
          <a:xfrm>
            <a:off x="5512295" y="2177694"/>
            <a:ext cx="24384" cy="820420"/>
          </a:xfrm>
          <a:prstGeom prst="rect">
            <a:avLst/>
          </a:prstGeom>
        </p:spPr>
      </p:pic>
      <p:pic>
        <p:nvPicPr>
          <p:cNvPr id="26" name="object 26"/>
          <p:cNvPicPr/>
          <p:nvPr/>
        </p:nvPicPr>
        <p:blipFill>
          <a:blip r:embed="rId10" cstate="print"/>
          <a:stretch>
            <a:fillRect/>
          </a:stretch>
        </p:blipFill>
        <p:spPr>
          <a:xfrm>
            <a:off x="6262103" y="3096806"/>
            <a:ext cx="24396" cy="820432"/>
          </a:xfrm>
          <a:prstGeom prst="rect">
            <a:avLst/>
          </a:prstGeom>
        </p:spPr>
      </p:pic>
      <p:pic>
        <p:nvPicPr>
          <p:cNvPr id="28" name="object 28"/>
          <p:cNvPicPr/>
          <p:nvPr/>
        </p:nvPicPr>
        <p:blipFill>
          <a:blip r:embed="rId11" cstate="print"/>
          <a:stretch>
            <a:fillRect/>
          </a:stretch>
        </p:blipFill>
        <p:spPr>
          <a:xfrm>
            <a:off x="7859268" y="4015930"/>
            <a:ext cx="24383" cy="604519"/>
          </a:xfrm>
          <a:prstGeom prst="rect">
            <a:avLst/>
          </a:prstGeom>
        </p:spPr>
      </p:pic>
      <p:pic>
        <p:nvPicPr>
          <p:cNvPr id="30" name="object 30"/>
          <p:cNvPicPr/>
          <p:nvPr/>
        </p:nvPicPr>
        <p:blipFill>
          <a:blip r:embed="rId12" cstate="print"/>
          <a:stretch>
            <a:fillRect/>
          </a:stretch>
        </p:blipFill>
        <p:spPr>
          <a:xfrm>
            <a:off x="5792723" y="4723460"/>
            <a:ext cx="18275" cy="604519"/>
          </a:xfrm>
          <a:prstGeom prst="rect">
            <a:avLst/>
          </a:prstGeom>
        </p:spPr>
      </p:pic>
      <p:pic>
        <p:nvPicPr>
          <p:cNvPr id="32" name="object 32"/>
          <p:cNvPicPr/>
          <p:nvPr/>
        </p:nvPicPr>
        <p:blipFill>
          <a:blip r:embed="rId13" cstate="print"/>
          <a:stretch>
            <a:fillRect/>
          </a:stretch>
        </p:blipFill>
        <p:spPr>
          <a:xfrm>
            <a:off x="6591300" y="5426684"/>
            <a:ext cx="18288" cy="594283"/>
          </a:xfrm>
          <a:prstGeom prst="rect">
            <a:avLst/>
          </a:prstGeom>
        </p:spPr>
      </p:pic>
      <p:pic>
        <p:nvPicPr>
          <p:cNvPr id="45" name="object 17">
            <a:extLst>
              <a:ext uri="{FF2B5EF4-FFF2-40B4-BE49-F238E27FC236}">
                <a16:creationId xmlns:a16="http://schemas.microsoft.com/office/drawing/2014/main" id="{616DC830-5DA5-9F5D-FA54-400CB9077A08}"/>
              </a:ext>
            </a:extLst>
          </p:cNvPr>
          <p:cNvPicPr/>
          <p:nvPr/>
        </p:nvPicPr>
        <p:blipFill>
          <a:blip r:embed="rId5" cstate="print"/>
          <a:stretch>
            <a:fillRect/>
          </a:stretch>
        </p:blipFill>
        <p:spPr>
          <a:xfrm>
            <a:off x="7394137" y="2213065"/>
            <a:ext cx="70738" cy="241782"/>
          </a:xfrm>
          <a:prstGeom prst="rect">
            <a:avLst/>
          </a:prstGeom>
        </p:spPr>
      </p:pic>
      <p:pic>
        <p:nvPicPr>
          <p:cNvPr id="46" name="object 18">
            <a:extLst>
              <a:ext uri="{FF2B5EF4-FFF2-40B4-BE49-F238E27FC236}">
                <a16:creationId xmlns:a16="http://schemas.microsoft.com/office/drawing/2014/main" id="{CF84BB4C-38A2-5312-AFA7-7DABFC222FBA}"/>
              </a:ext>
            </a:extLst>
          </p:cNvPr>
          <p:cNvPicPr/>
          <p:nvPr/>
        </p:nvPicPr>
        <p:blipFill>
          <a:blip r:embed="rId6" cstate="print"/>
          <a:stretch>
            <a:fillRect/>
          </a:stretch>
        </p:blipFill>
        <p:spPr>
          <a:xfrm>
            <a:off x="6745882" y="2785855"/>
            <a:ext cx="241744" cy="70738"/>
          </a:xfrm>
          <a:prstGeom prst="rect">
            <a:avLst/>
          </a:prstGeom>
        </p:spPr>
      </p:pic>
      <p:pic>
        <p:nvPicPr>
          <p:cNvPr id="47" name="object 19">
            <a:extLst>
              <a:ext uri="{FF2B5EF4-FFF2-40B4-BE49-F238E27FC236}">
                <a16:creationId xmlns:a16="http://schemas.microsoft.com/office/drawing/2014/main" id="{CDA93731-AE6F-CB23-A7AC-BC2D55745712}"/>
              </a:ext>
            </a:extLst>
          </p:cNvPr>
          <p:cNvPicPr/>
          <p:nvPr/>
        </p:nvPicPr>
        <p:blipFill>
          <a:blip r:embed="rId7" cstate="print"/>
          <a:stretch>
            <a:fillRect/>
          </a:stretch>
        </p:blipFill>
        <p:spPr>
          <a:xfrm>
            <a:off x="7871346" y="2785855"/>
            <a:ext cx="241769" cy="70738"/>
          </a:xfrm>
          <a:prstGeom prst="rect">
            <a:avLst/>
          </a:prstGeom>
        </p:spPr>
      </p:pic>
      <p:pic>
        <p:nvPicPr>
          <p:cNvPr id="52" name="object 24">
            <a:extLst>
              <a:ext uri="{FF2B5EF4-FFF2-40B4-BE49-F238E27FC236}">
                <a16:creationId xmlns:a16="http://schemas.microsoft.com/office/drawing/2014/main" id="{CA1130D2-F492-2F4D-63FD-2A1883E7453F}"/>
              </a:ext>
            </a:extLst>
          </p:cNvPr>
          <p:cNvPicPr/>
          <p:nvPr/>
        </p:nvPicPr>
        <p:blipFill>
          <a:blip r:embed="rId10" cstate="print"/>
          <a:stretch>
            <a:fillRect/>
          </a:stretch>
        </p:blipFill>
        <p:spPr>
          <a:xfrm>
            <a:off x="5512295" y="2177694"/>
            <a:ext cx="24384" cy="820420"/>
          </a:xfrm>
          <a:prstGeom prst="rect">
            <a:avLst/>
          </a:prstGeom>
        </p:spPr>
      </p:pic>
      <p:pic>
        <p:nvPicPr>
          <p:cNvPr id="53" name="object 25">
            <a:extLst>
              <a:ext uri="{FF2B5EF4-FFF2-40B4-BE49-F238E27FC236}">
                <a16:creationId xmlns:a16="http://schemas.microsoft.com/office/drawing/2014/main" id="{9566B662-5395-75C7-F4C9-F8CD5D2264B8}"/>
              </a:ext>
            </a:extLst>
          </p:cNvPr>
          <p:cNvPicPr/>
          <p:nvPr/>
        </p:nvPicPr>
        <p:blipFill>
          <a:blip r:embed="rId14" cstate="print"/>
          <a:stretch>
            <a:fillRect/>
          </a:stretch>
        </p:blipFill>
        <p:spPr>
          <a:xfrm>
            <a:off x="457200" y="2236127"/>
            <a:ext cx="4982108" cy="739101"/>
          </a:xfrm>
          <a:prstGeom prst="rect">
            <a:avLst/>
          </a:prstGeom>
        </p:spPr>
      </p:pic>
      <p:pic>
        <p:nvPicPr>
          <p:cNvPr id="54" name="object 26">
            <a:extLst>
              <a:ext uri="{FF2B5EF4-FFF2-40B4-BE49-F238E27FC236}">
                <a16:creationId xmlns:a16="http://schemas.microsoft.com/office/drawing/2014/main" id="{21737996-2ACF-0EEE-3552-45D065029F3D}"/>
              </a:ext>
            </a:extLst>
          </p:cNvPr>
          <p:cNvPicPr/>
          <p:nvPr/>
        </p:nvPicPr>
        <p:blipFill>
          <a:blip r:embed="rId10" cstate="print"/>
          <a:stretch>
            <a:fillRect/>
          </a:stretch>
        </p:blipFill>
        <p:spPr>
          <a:xfrm>
            <a:off x="6262103" y="3096806"/>
            <a:ext cx="24396" cy="820432"/>
          </a:xfrm>
          <a:prstGeom prst="rect">
            <a:avLst/>
          </a:prstGeom>
        </p:spPr>
      </p:pic>
      <p:pic>
        <p:nvPicPr>
          <p:cNvPr id="55" name="object 27">
            <a:extLst>
              <a:ext uri="{FF2B5EF4-FFF2-40B4-BE49-F238E27FC236}">
                <a16:creationId xmlns:a16="http://schemas.microsoft.com/office/drawing/2014/main" id="{12A6499F-4EB4-DC86-7288-A088DAF06878}"/>
              </a:ext>
            </a:extLst>
          </p:cNvPr>
          <p:cNvPicPr/>
          <p:nvPr/>
        </p:nvPicPr>
        <p:blipFill>
          <a:blip r:embed="rId15" cstate="print"/>
          <a:stretch>
            <a:fillRect/>
          </a:stretch>
        </p:blipFill>
        <p:spPr>
          <a:xfrm>
            <a:off x="457200" y="3155238"/>
            <a:ext cx="5732983" cy="739127"/>
          </a:xfrm>
          <a:prstGeom prst="rect">
            <a:avLst/>
          </a:prstGeom>
        </p:spPr>
      </p:pic>
      <p:pic>
        <p:nvPicPr>
          <p:cNvPr id="56" name="object 28">
            <a:extLst>
              <a:ext uri="{FF2B5EF4-FFF2-40B4-BE49-F238E27FC236}">
                <a16:creationId xmlns:a16="http://schemas.microsoft.com/office/drawing/2014/main" id="{C049929F-2B77-FAD3-C860-988997399F1C}"/>
              </a:ext>
            </a:extLst>
          </p:cNvPr>
          <p:cNvPicPr/>
          <p:nvPr/>
        </p:nvPicPr>
        <p:blipFill>
          <a:blip r:embed="rId11" cstate="print"/>
          <a:stretch>
            <a:fillRect/>
          </a:stretch>
        </p:blipFill>
        <p:spPr>
          <a:xfrm>
            <a:off x="7859268" y="4015930"/>
            <a:ext cx="24383" cy="604519"/>
          </a:xfrm>
          <a:prstGeom prst="rect">
            <a:avLst/>
          </a:prstGeom>
        </p:spPr>
      </p:pic>
      <p:pic>
        <p:nvPicPr>
          <p:cNvPr id="57" name="object 29">
            <a:extLst>
              <a:ext uri="{FF2B5EF4-FFF2-40B4-BE49-F238E27FC236}">
                <a16:creationId xmlns:a16="http://schemas.microsoft.com/office/drawing/2014/main" id="{089C33CA-BB2B-715D-3AAB-6C389CAC6CE6}"/>
              </a:ext>
            </a:extLst>
          </p:cNvPr>
          <p:cNvPicPr/>
          <p:nvPr/>
        </p:nvPicPr>
        <p:blipFill>
          <a:blip r:embed="rId16" cstate="print"/>
          <a:stretch>
            <a:fillRect/>
          </a:stretch>
        </p:blipFill>
        <p:spPr>
          <a:xfrm>
            <a:off x="457200" y="4074337"/>
            <a:ext cx="7330147" cy="523227"/>
          </a:xfrm>
          <a:prstGeom prst="rect">
            <a:avLst/>
          </a:prstGeom>
        </p:spPr>
      </p:pic>
      <p:pic>
        <p:nvPicPr>
          <p:cNvPr id="58" name="object 30">
            <a:extLst>
              <a:ext uri="{FF2B5EF4-FFF2-40B4-BE49-F238E27FC236}">
                <a16:creationId xmlns:a16="http://schemas.microsoft.com/office/drawing/2014/main" id="{243BB174-BDFE-8807-5ED5-F66F2B97DD03}"/>
              </a:ext>
            </a:extLst>
          </p:cNvPr>
          <p:cNvPicPr/>
          <p:nvPr/>
        </p:nvPicPr>
        <p:blipFill>
          <a:blip r:embed="rId12" cstate="print"/>
          <a:stretch>
            <a:fillRect/>
          </a:stretch>
        </p:blipFill>
        <p:spPr>
          <a:xfrm>
            <a:off x="5792723" y="4723460"/>
            <a:ext cx="18275" cy="604519"/>
          </a:xfrm>
          <a:prstGeom prst="rect">
            <a:avLst/>
          </a:prstGeom>
        </p:spPr>
      </p:pic>
      <p:pic>
        <p:nvPicPr>
          <p:cNvPr id="59" name="object 31">
            <a:extLst>
              <a:ext uri="{FF2B5EF4-FFF2-40B4-BE49-F238E27FC236}">
                <a16:creationId xmlns:a16="http://schemas.microsoft.com/office/drawing/2014/main" id="{D4AB7AA7-26CE-9292-C4D6-296059C58E0A}"/>
              </a:ext>
            </a:extLst>
          </p:cNvPr>
          <p:cNvPicPr/>
          <p:nvPr/>
        </p:nvPicPr>
        <p:blipFill>
          <a:blip r:embed="rId17" cstate="print"/>
          <a:stretch>
            <a:fillRect/>
          </a:stretch>
        </p:blipFill>
        <p:spPr>
          <a:xfrm>
            <a:off x="457200" y="4781880"/>
            <a:ext cx="5260022" cy="523214"/>
          </a:xfrm>
          <a:prstGeom prst="rect">
            <a:avLst/>
          </a:prstGeom>
        </p:spPr>
      </p:pic>
      <p:pic>
        <p:nvPicPr>
          <p:cNvPr id="60" name="object 32">
            <a:extLst>
              <a:ext uri="{FF2B5EF4-FFF2-40B4-BE49-F238E27FC236}">
                <a16:creationId xmlns:a16="http://schemas.microsoft.com/office/drawing/2014/main" id="{1BC2D7C1-19CD-765C-021E-44D1CB7D3930}"/>
              </a:ext>
            </a:extLst>
          </p:cNvPr>
          <p:cNvPicPr/>
          <p:nvPr/>
        </p:nvPicPr>
        <p:blipFill>
          <a:blip r:embed="rId13" cstate="print"/>
          <a:stretch>
            <a:fillRect/>
          </a:stretch>
        </p:blipFill>
        <p:spPr>
          <a:xfrm>
            <a:off x="6591300" y="5426684"/>
            <a:ext cx="18288" cy="594283"/>
          </a:xfrm>
          <a:prstGeom prst="rect">
            <a:avLst/>
          </a:prstGeom>
        </p:spPr>
      </p:pic>
      <p:pic>
        <p:nvPicPr>
          <p:cNvPr id="61" name="object 33">
            <a:extLst>
              <a:ext uri="{FF2B5EF4-FFF2-40B4-BE49-F238E27FC236}">
                <a16:creationId xmlns:a16="http://schemas.microsoft.com/office/drawing/2014/main" id="{DA4AE665-F995-6577-8054-035F6C4E0BFE}"/>
              </a:ext>
            </a:extLst>
          </p:cNvPr>
          <p:cNvPicPr/>
          <p:nvPr/>
        </p:nvPicPr>
        <p:blipFill>
          <a:blip r:embed="rId18" cstate="print"/>
          <a:stretch>
            <a:fillRect/>
          </a:stretch>
        </p:blipFill>
        <p:spPr>
          <a:xfrm>
            <a:off x="457200" y="5485104"/>
            <a:ext cx="6060236" cy="523201"/>
          </a:xfrm>
          <a:prstGeom prst="rect">
            <a:avLst/>
          </a:prstGeom>
        </p:spPr>
      </p:pic>
      <p:sp>
        <p:nvSpPr>
          <p:cNvPr id="62" name="TextBox 61">
            <a:extLst>
              <a:ext uri="{FF2B5EF4-FFF2-40B4-BE49-F238E27FC236}">
                <a16:creationId xmlns:a16="http://schemas.microsoft.com/office/drawing/2014/main" id="{2DB4F5A1-07C5-66D5-E8B3-BC6CC780B79F}"/>
              </a:ext>
            </a:extLst>
          </p:cNvPr>
          <p:cNvSpPr txBox="1"/>
          <p:nvPr/>
        </p:nvSpPr>
        <p:spPr>
          <a:xfrm>
            <a:off x="268203" y="2365583"/>
            <a:ext cx="7844911" cy="530017"/>
          </a:xfrm>
          <a:prstGeom prst="rect">
            <a:avLst/>
          </a:prstGeom>
          <a:noFill/>
        </p:spPr>
        <p:txBody>
          <a:bodyPr wrap="square">
            <a:spAutoFit/>
          </a:bodyPr>
          <a:lstStyle/>
          <a:p>
            <a:pPr marL="316865" marR="2352675">
              <a:lnSpc>
                <a:spcPct val="78700"/>
              </a:lnSpc>
              <a:spcBef>
                <a:spcPts val="3404"/>
              </a:spcBef>
            </a:pPr>
            <a:r>
              <a:rPr lang="en-GB" sz="1800" b="1" dirty="0">
                <a:solidFill>
                  <a:srgbClr val="FFFFFF"/>
                </a:solidFill>
                <a:latin typeface="Helvetica Neue LT Std 75 Bold"/>
                <a:cs typeface="Helvetica Neue LT Std 75 Bold"/>
              </a:rPr>
              <a:t>Identify</a:t>
            </a:r>
            <a:r>
              <a:rPr lang="en-GB" sz="1800" b="1" spc="-4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the</a:t>
            </a:r>
            <a:r>
              <a:rPr lang="en-GB" sz="1800" b="1" spc="-4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adult</a:t>
            </a:r>
            <a:r>
              <a:rPr lang="en-GB" sz="1800" b="1" spc="-4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social</a:t>
            </a:r>
            <a:r>
              <a:rPr lang="en-GB" sz="1800" b="1" spc="-4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care</a:t>
            </a:r>
            <a:r>
              <a:rPr lang="en-GB" sz="1800" b="1" spc="-35"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workforce </a:t>
            </a:r>
            <a:r>
              <a:rPr lang="en-GB" sz="1800" b="1" dirty="0">
                <a:solidFill>
                  <a:srgbClr val="FFFFFF"/>
                </a:solidFill>
                <a:latin typeface="Helvetica Neue LT Std 75 Bold"/>
                <a:cs typeface="Helvetica Neue LT Std 75 Bold"/>
              </a:rPr>
              <a:t>needed</a:t>
            </a:r>
            <a:r>
              <a:rPr lang="en-GB" sz="1800" b="1" spc="-3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over</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the</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next</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15</a:t>
            </a:r>
            <a:r>
              <a:rPr lang="en-GB" sz="1800" b="1" spc="-25"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years</a:t>
            </a:r>
            <a:endParaRPr lang="en-GB" sz="1800" dirty="0">
              <a:latin typeface="Helvetica Neue LT Std 75 Bold"/>
              <a:cs typeface="Helvetica Neue LT Std 75 Bold"/>
            </a:endParaRPr>
          </a:p>
        </p:txBody>
      </p:sp>
      <p:sp>
        <p:nvSpPr>
          <p:cNvPr id="63" name="TextBox 62">
            <a:extLst>
              <a:ext uri="{FF2B5EF4-FFF2-40B4-BE49-F238E27FC236}">
                <a16:creationId xmlns:a16="http://schemas.microsoft.com/office/drawing/2014/main" id="{7ECBA083-A760-07BE-2732-4C21F3ADC457}"/>
              </a:ext>
            </a:extLst>
          </p:cNvPr>
          <p:cNvSpPr txBox="1"/>
          <p:nvPr/>
        </p:nvSpPr>
        <p:spPr>
          <a:xfrm>
            <a:off x="271610" y="3283160"/>
            <a:ext cx="7298855" cy="530017"/>
          </a:xfrm>
          <a:prstGeom prst="rect">
            <a:avLst/>
          </a:prstGeom>
          <a:noFill/>
        </p:spPr>
        <p:txBody>
          <a:bodyPr wrap="square">
            <a:spAutoFit/>
          </a:bodyPr>
          <a:lstStyle/>
          <a:p>
            <a:pPr marL="316865" marR="1603375">
              <a:lnSpc>
                <a:spcPct val="78700"/>
              </a:lnSpc>
            </a:pPr>
            <a:r>
              <a:rPr lang="en-GB" sz="1800" b="1" dirty="0">
                <a:solidFill>
                  <a:srgbClr val="FFFFFF"/>
                </a:solidFill>
                <a:latin typeface="Helvetica Neue LT Std 75 Bold"/>
                <a:cs typeface="Helvetica Neue LT Std 75 Bold"/>
              </a:rPr>
              <a:t>Set</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out</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a</a:t>
            </a:r>
            <a:r>
              <a:rPr lang="en-GB" sz="1800" b="1" spc="-1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plan</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for</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ensuring the</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sector</a:t>
            </a:r>
            <a:r>
              <a:rPr lang="en-GB" sz="1800" b="1" spc="-15" dirty="0">
                <a:solidFill>
                  <a:srgbClr val="FFFFFF"/>
                </a:solidFill>
                <a:latin typeface="Helvetica Neue LT Std 75 Bold"/>
                <a:cs typeface="Helvetica Neue LT Std 75 Bold"/>
              </a:rPr>
              <a:t> </a:t>
            </a:r>
            <a:r>
              <a:rPr lang="en-GB" sz="1800" b="1" spc="-25" dirty="0">
                <a:solidFill>
                  <a:srgbClr val="FFFFFF"/>
                </a:solidFill>
                <a:latin typeface="Helvetica Neue LT Std 75 Bold"/>
                <a:cs typeface="Helvetica Neue LT Std 75 Bold"/>
              </a:rPr>
              <a:t>has </a:t>
            </a:r>
            <a:r>
              <a:rPr lang="en-GB" sz="1800" b="1" dirty="0">
                <a:solidFill>
                  <a:srgbClr val="FFFFFF"/>
                </a:solidFill>
                <a:latin typeface="Helvetica Neue LT Std 75 Bold"/>
                <a:cs typeface="Helvetica Neue LT Std 75 Bold"/>
              </a:rPr>
              <a:t>enough</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of</a:t>
            </a:r>
            <a:r>
              <a:rPr lang="en-GB" sz="1800" b="1" spc="-1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the</a:t>
            </a:r>
            <a:r>
              <a:rPr lang="en-GB" sz="1800" b="1" spc="-1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right</a:t>
            </a:r>
            <a:r>
              <a:rPr lang="en-GB" sz="1800" b="1" spc="-2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people</a:t>
            </a:r>
            <a:r>
              <a:rPr lang="en-GB" sz="1800" b="1" spc="-1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with</a:t>
            </a:r>
            <a:r>
              <a:rPr lang="en-GB" sz="1800" b="1" spc="-1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the</a:t>
            </a:r>
            <a:r>
              <a:rPr lang="en-GB" sz="1800" b="1" spc="-1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right</a:t>
            </a:r>
            <a:r>
              <a:rPr lang="en-GB" sz="1800" b="1" spc="-20"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skills</a:t>
            </a:r>
            <a:endParaRPr lang="en-GB" sz="1800" dirty="0">
              <a:latin typeface="Helvetica Neue LT Std 75 Bold"/>
              <a:cs typeface="Helvetica Neue LT Std 75 Bold"/>
            </a:endParaRPr>
          </a:p>
        </p:txBody>
      </p:sp>
      <p:sp>
        <p:nvSpPr>
          <p:cNvPr id="64" name="TextBox 63">
            <a:extLst>
              <a:ext uri="{FF2B5EF4-FFF2-40B4-BE49-F238E27FC236}">
                <a16:creationId xmlns:a16="http://schemas.microsoft.com/office/drawing/2014/main" id="{5B5FB3E2-CCD6-F4F9-0997-4F246959DC9E}"/>
              </a:ext>
            </a:extLst>
          </p:cNvPr>
          <p:cNvSpPr txBox="1"/>
          <p:nvPr/>
        </p:nvSpPr>
        <p:spPr>
          <a:xfrm>
            <a:off x="584567" y="4126468"/>
            <a:ext cx="6989355" cy="369332"/>
          </a:xfrm>
          <a:prstGeom prst="rect">
            <a:avLst/>
          </a:prstGeom>
          <a:noFill/>
        </p:spPr>
        <p:txBody>
          <a:bodyPr wrap="square">
            <a:spAutoFit/>
          </a:bodyPr>
          <a:lstStyle/>
          <a:p>
            <a:r>
              <a:rPr lang="en-GB" sz="1800" b="1" dirty="0">
                <a:solidFill>
                  <a:srgbClr val="FFFFFF"/>
                </a:solidFill>
                <a:latin typeface="Helvetica Neue LT Std 75 Bold"/>
                <a:cs typeface="Helvetica Neue LT Std 75 Bold"/>
              </a:rPr>
              <a:t>Help</a:t>
            </a:r>
            <a:r>
              <a:rPr lang="en-GB" sz="1800" b="1" spc="-3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employers</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and</a:t>
            </a:r>
            <a:r>
              <a:rPr lang="en-GB" sz="1800" b="1" spc="-3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commissioners</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with</a:t>
            </a:r>
            <a:r>
              <a:rPr lang="en-GB" sz="1800" b="1" spc="-3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workforce</a:t>
            </a:r>
            <a:r>
              <a:rPr lang="en-GB" sz="1800" b="1" spc="-25"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planning </a:t>
            </a:r>
            <a:endParaRPr lang="en-US" dirty="0"/>
          </a:p>
        </p:txBody>
      </p:sp>
      <p:sp>
        <p:nvSpPr>
          <p:cNvPr id="65" name="TextBox 64">
            <a:extLst>
              <a:ext uri="{FF2B5EF4-FFF2-40B4-BE49-F238E27FC236}">
                <a16:creationId xmlns:a16="http://schemas.microsoft.com/office/drawing/2014/main" id="{97B7288F-7FC5-8D17-A4E8-2CFBABD957E6}"/>
              </a:ext>
            </a:extLst>
          </p:cNvPr>
          <p:cNvSpPr txBox="1"/>
          <p:nvPr/>
        </p:nvSpPr>
        <p:spPr>
          <a:xfrm>
            <a:off x="326753" y="4556294"/>
            <a:ext cx="6351814" cy="1100301"/>
          </a:xfrm>
          <a:prstGeom prst="rect">
            <a:avLst/>
          </a:prstGeom>
          <a:noFill/>
        </p:spPr>
        <p:txBody>
          <a:bodyPr wrap="square">
            <a:spAutoFit/>
          </a:bodyPr>
          <a:lstStyle/>
          <a:p>
            <a:pPr marL="316865" marR="5080">
              <a:lnSpc>
                <a:spcPts val="5520"/>
              </a:lnSpc>
              <a:spcBef>
                <a:spcPts val="685"/>
              </a:spcBef>
            </a:pPr>
            <a:r>
              <a:rPr lang="en-GB" sz="1800" b="1" dirty="0">
                <a:solidFill>
                  <a:srgbClr val="FFFFFF"/>
                </a:solidFill>
                <a:latin typeface="Helvetica Neue LT Std 75 Bold"/>
                <a:cs typeface="Helvetica Neue LT Std 75 Bold"/>
              </a:rPr>
              <a:t>Support</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the</a:t>
            </a:r>
            <a:r>
              <a:rPr lang="en-GB" sz="1800" b="1" spc="-25"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Government’s</a:t>
            </a:r>
            <a:r>
              <a:rPr lang="en-GB" sz="1800" b="1" spc="-2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reform</a:t>
            </a:r>
            <a:r>
              <a:rPr lang="en-GB" sz="1800" b="1" spc="-25"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agenda</a:t>
            </a:r>
            <a:endParaRPr lang="en-GB" sz="1800" dirty="0">
              <a:latin typeface="Helvetica Neue LT Std 75 Bold"/>
              <a:cs typeface="Helvetica Neue LT Std 75 Bold"/>
            </a:endParaRPr>
          </a:p>
          <a:p>
            <a:pPr>
              <a:lnSpc>
                <a:spcPct val="100000"/>
              </a:lnSpc>
              <a:spcBef>
                <a:spcPts val="235"/>
              </a:spcBef>
            </a:pPr>
            <a:endParaRPr lang="en-GB" sz="1800" dirty="0">
              <a:latin typeface="Helvetica Neue LT Std 75 Bold"/>
              <a:cs typeface="Helvetica Neue LT Std 75 Bold"/>
            </a:endParaRPr>
          </a:p>
        </p:txBody>
      </p:sp>
      <p:sp>
        <p:nvSpPr>
          <p:cNvPr id="66" name="TextBox 65">
            <a:extLst>
              <a:ext uri="{FF2B5EF4-FFF2-40B4-BE49-F238E27FC236}">
                <a16:creationId xmlns:a16="http://schemas.microsoft.com/office/drawing/2014/main" id="{E278816E-2915-A2A0-E27D-30C4507E45A0}"/>
              </a:ext>
            </a:extLst>
          </p:cNvPr>
          <p:cNvSpPr txBox="1"/>
          <p:nvPr/>
        </p:nvSpPr>
        <p:spPr>
          <a:xfrm>
            <a:off x="309291" y="5554152"/>
            <a:ext cx="6351814" cy="369332"/>
          </a:xfrm>
          <a:prstGeom prst="rect">
            <a:avLst/>
          </a:prstGeom>
          <a:noFill/>
        </p:spPr>
        <p:txBody>
          <a:bodyPr wrap="square">
            <a:spAutoFit/>
          </a:bodyPr>
          <a:lstStyle/>
          <a:p>
            <a:pPr marL="316865">
              <a:lnSpc>
                <a:spcPct val="100000"/>
              </a:lnSpc>
            </a:pPr>
            <a:r>
              <a:rPr lang="en-GB" sz="1800" b="1" dirty="0">
                <a:solidFill>
                  <a:srgbClr val="FFFFFF"/>
                </a:solidFill>
                <a:latin typeface="Helvetica Neue LT Std 75 Bold"/>
                <a:cs typeface="Helvetica Neue LT Std 75 Bold"/>
              </a:rPr>
              <a:t>Complement</a:t>
            </a:r>
            <a:r>
              <a:rPr lang="en-GB" sz="1800" b="1" spc="-4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the</a:t>
            </a:r>
            <a:r>
              <a:rPr lang="en-GB" sz="1800" b="1" spc="-40"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NHS</a:t>
            </a:r>
            <a:r>
              <a:rPr lang="en-GB" sz="1800" b="1" spc="-35" dirty="0">
                <a:solidFill>
                  <a:srgbClr val="FFFFFF"/>
                </a:solidFill>
                <a:latin typeface="Helvetica Neue LT Std 75 Bold"/>
                <a:cs typeface="Helvetica Neue LT Std 75 Bold"/>
              </a:rPr>
              <a:t> </a:t>
            </a:r>
            <a:r>
              <a:rPr lang="en-GB" sz="1800" b="1" dirty="0">
                <a:solidFill>
                  <a:srgbClr val="FFFFFF"/>
                </a:solidFill>
                <a:latin typeface="Helvetica Neue LT Std 75 Bold"/>
                <a:cs typeface="Helvetica Neue LT Std 75 Bold"/>
              </a:rPr>
              <a:t>Long</a:t>
            </a:r>
            <a:r>
              <a:rPr lang="en-GB" sz="1800" b="1" spc="-40" dirty="0">
                <a:solidFill>
                  <a:srgbClr val="FFFFFF"/>
                </a:solidFill>
                <a:latin typeface="Helvetica Neue LT Std 75 Bold"/>
                <a:cs typeface="Helvetica Neue LT Std 75 Bold"/>
              </a:rPr>
              <a:t> Term</a:t>
            </a:r>
            <a:r>
              <a:rPr lang="en-GB" sz="1800" b="1" spc="-35" dirty="0">
                <a:solidFill>
                  <a:srgbClr val="FFFFFF"/>
                </a:solidFill>
                <a:latin typeface="Helvetica Neue LT Std 75 Bold"/>
                <a:cs typeface="Helvetica Neue LT Std 75 Bold"/>
              </a:rPr>
              <a:t> </a:t>
            </a:r>
            <a:r>
              <a:rPr lang="en-GB" sz="1800" b="1" spc="-10" dirty="0">
                <a:solidFill>
                  <a:srgbClr val="FFFFFF"/>
                </a:solidFill>
                <a:latin typeface="Helvetica Neue LT Std 75 Bold"/>
                <a:cs typeface="Helvetica Neue LT Std 75 Bold"/>
              </a:rPr>
              <a:t>Workforce</a:t>
            </a:r>
            <a:r>
              <a:rPr lang="en-GB" sz="1800" b="1" spc="-40" dirty="0">
                <a:solidFill>
                  <a:srgbClr val="FFFFFF"/>
                </a:solidFill>
                <a:latin typeface="Helvetica Neue LT Std 75 Bold"/>
                <a:cs typeface="Helvetica Neue LT Std 75 Bold"/>
              </a:rPr>
              <a:t> </a:t>
            </a:r>
            <a:r>
              <a:rPr lang="en-GB" sz="1800" b="1" spc="-20" dirty="0">
                <a:solidFill>
                  <a:srgbClr val="FFFFFF"/>
                </a:solidFill>
                <a:latin typeface="Helvetica Neue LT Std 75 Bold"/>
                <a:cs typeface="Helvetica Neue LT Std 75 Bold"/>
              </a:rPr>
              <a:t>Plan</a:t>
            </a:r>
            <a:endParaRPr lang="en-GB" sz="1800" dirty="0">
              <a:latin typeface="Helvetica Neue LT Std 75 Bold"/>
              <a:cs typeface="Helvetica Neue LT Std 75 Bold"/>
            </a:endParaRPr>
          </a:p>
        </p:txBody>
      </p:sp>
      <p:sp>
        <p:nvSpPr>
          <p:cNvPr id="67" name="object 34">
            <a:extLst>
              <a:ext uri="{FF2B5EF4-FFF2-40B4-BE49-F238E27FC236}">
                <a16:creationId xmlns:a16="http://schemas.microsoft.com/office/drawing/2014/main" id="{E28F7DB7-0D29-C75A-AC5B-71B9E2C25FCC}"/>
              </a:ext>
            </a:extLst>
          </p:cNvPr>
          <p:cNvSpPr txBox="1"/>
          <p:nvPr/>
        </p:nvSpPr>
        <p:spPr>
          <a:xfrm>
            <a:off x="444500" y="1545613"/>
            <a:ext cx="6927215" cy="397545"/>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A20067"/>
                </a:solidFill>
                <a:latin typeface="Helvetica Neue LT Std 75 Bold"/>
                <a:cs typeface="Helvetica Neue LT Std 75 Bold"/>
              </a:rPr>
              <a:t>The</a:t>
            </a:r>
            <a:r>
              <a:rPr sz="2500" b="1" spc="-25" dirty="0">
                <a:solidFill>
                  <a:srgbClr val="A20067"/>
                </a:solidFill>
                <a:latin typeface="Helvetica Neue LT Std 75 Bold"/>
                <a:cs typeface="Helvetica Neue LT Std 75 Bold"/>
              </a:rPr>
              <a:t> </a:t>
            </a:r>
            <a:r>
              <a:rPr sz="2500" b="1" dirty="0">
                <a:solidFill>
                  <a:srgbClr val="A20067"/>
                </a:solidFill>
                <a:latin typeface="Helvetica Neue LT Std 75 Bold"/>
                <a:cs typeface="Helvetica Neue LT Std 75 Bold"/>
              </a:rPr>
              <a:t>strategy</a:t>
            </a:r>
            <a:r>
              <a:rPr sz="2500" b="1" spc="-20" dirty="0">
                <a:solidFill>
                  <a:srgbClr val="A20067"/>
                </a:solidFill>
                <a:latin typeface="Helvetica Neue LT Std 75 Bold"/>
                <a:cs typeface="Helvetica Neue LT Std 75 Bold"/>
              </a:rPr>
              <a:t> </a:t>
            </a:r>
            <a:r>
              <a:rPr sz="2500" b="1" spc="-10" dirty="0">
                <a:solidFill>
                  <a:srgbClr val="A20067"/>
                </a:solidFill>
                <a:latin typeface="Helvetica Neue LT Std 75 Bold"/>
                <a:cs typeface="Helvetica Neue LT Std 75 Bold"/>
              </a:rPr>
              <a:t>will;</a:t>
            </a:r>
            <a:endParaRPr sz="2500" dirty="0">
              <a:latin typeface="Helvetica Neue LT Std 75 Bold"/>
              <a:cs typeface="Helvetica Neue LT Std 75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95">
            <a:extLst>
              <a:ext uri="{FF2B5EF4-FFF2-40B4-BE49-F238E27FC236}">
                <a16:creationId xmlns:a16="http://schemas.microsoft.com/office/drawing/2014/main" id="{A5CDE23F-86AD-CF4E-2EEF-7F3FAA03D3F2}"/>
              </a:ext>
            </a:extLst>
          </p:cNvPr>
          <p:cNvSpPr txBox="1">
            <a:spLocks noGrp="1"/>
          </p:cNvSpPr>
          <p:nvPr>
            <p:ph type="title"/>
          </p:nvPr>
        </p:nvSpPr>
        <p:spPr>
          <a:xfrm rot="10800000" flipH="1" flipV="1">
            <a:off x="196645" y="2433203"/>
            <a:ext cx="8567943" cy="2865400"/>
          </a:xfrm>
          <a:prstGeom prst="rect">
            <a:avLst/>
          </a:prstGeom>
          <a:noFill/>
        </p:spPr>
        <p:txBody>
          <a:bodyPr wrap="square" rtlCol="0">
            <a:spAutoFit/>
          </a:bodyPr>
          <a:lstStyle/>
          <a:p>
            <a:pPr defTabSz="685663"/>
            <a:r>
              <a:rPr lang="en-US" sz="2400" b="1" dirty="0">
                <a:solidFill>
                  <a:srgbClr val="363E48"/>
                </a:solidFill>
                <a:latin typeface="Poppins Medium" panose="00000600000000000000" pitchFamily="2" charset="0"/>
                <a:ea typeface="Lato" charset="0"/>
                <a:cs typeface="Poppins Medium" panose="00000600000000000000" pitchFamily="2" charset="0"/>
              </a:rPr>
              <a:t> </a:t>
            </a:r>
            <a:br>
              <a:rPr lang="en-US" sz="2400" dirty="0">
                <a:solidFill>
                  <a:srgbClr val="363E48"/>
                </a:solidFill>
                <a:latin typeface="Poppins Medium" panose="00000600000000000000" pitchFamily="2" charset="0"/>
                <a:ea typeface="Lato" charset="0"/>
                <a:cs typeface="Poppins Medium" panose="00000600000000000000" pitchFamily="2" charset="0"/>
              </a:rPr>
            </a:br>
            <a:br>
              <a:rPr lang="en-US" sz="2400" dirty="0">
                <a:solidFill>
                  <a:srgbClr val="363E48"/>
                </a:solidFill>
                <a:latin typeface="Poppins Medium" panose="00000600000000000000" pitchFamily="2" charset="0"/>
                <a:ea typeface="Lato" charset="0"/>
                <a:cs typeface="Poppins Medium" panose="00000600000000000000" pitchFamily="2" charset="0"/>
              </a:rPr>
            </a:br>
            <a:r>
              <a:rPr lang="en-US" sz="3200" dirty="0">
                <a:solidFill>
                  <a:srgbClr val="363E48"/>
                </a:solidFill>
                <a:latin typeface="Poppins Medium" panose="00000600000000000000" pitchFamily="2" charset="0"/>
                <a:ea typeface="Lato" charset="0"/>
                <a:cs typeface="Poppins Medium" panose="00000600000000000000" pitchFamily="2" charset="0"/>
              </a:rPr>
              <a:t>Let's look at the new Care Certificate</a:t>
            </a:r>
            <a:br>
              <a:rPr lang="en-US" sz="2400" b="1" dirty="0">
                <a:solidFill>
                  <a:schemeClr val="accent2"/>
                </a:solidFill>
                <a:latin typeface="Poppins Medium" panose="00000600000000000000" pitchFamily="2" charset="0"/>
                <a:ea typeface="Lato" charset="0"/>
                <a:cs typeface="Poppins Medium" panose="00000600000000000000" pitchFamily="2" charset="0"/>
              </a:rPr>
            </a:br>
            <a:r>
              <a:rPr lang="en-US" sz="2400" b="1" dirty="0">
                <a:solidFill>
                  <a:srgbClr val="363E48"/>
                </a:solidFill>
                <a:latin typeface="Poppins Medium" panose="00000600000000000000" pitchFamily="2" charset="0"/>
                <a:ea typeface="Lato" charset="0"/>
                <a:cs typeface="Poppins Medium" panose="00000600000000000000" pitchFamily="2" charset="0"/>
              </a:rPr>
              <a:t>                                                          </a:t>
            </a:r>
            <a:br>
              <a:rPr lang="en-US" sz="2400" b="1" dirty="0">
                <a:solidFill>
                  <a:srgbClr val="363E48"/>
                </a:solidFill>
                <a:latin typeface="Poppins Medium" panose="00000600000000000000" pitchFamily="2" charset="0"/>
                <a:ea typeface="Lato" charset="0"/>
                <a:cs typeface="Poppins Medium" panose="00000600000000000000" pitchFamily="2" charset="0"/>
              </a:rPr>
            </a:br>
            <a:r>
              <a:rPr lang="en-US" sz="2400" b="1" dirty="0">
                <a:solidFill>
                  <a:srgbClr val="363E48"/>
                </a:solidFill>
                <a:latin typeface="Poppins Medium" panose="00000600000000000000" pitchFamily="2" charset="0"/>
                <a:ea typeface="Lato" charset="0"/>
                <a:cs typeface="Poppins Medium" panose="00000600000000000000" pitchFamily="2" charset="0"/>
              </a:rPr>
              <a:t>              </a:t>
            </a:r>
            <a:br>
              <a:rPr lang="en-US" sz="2400" b="1" dirty="0">
                <a:solidFill>
                  <a:srgbClr val="363E48"/>
                </a:solidFill>
                <a:latin typeface="Poppins Medium" panose="00000600000000000000" pitchFamily="2" charset="0"/>
                <a:ea typeface="Lato" charset="0"/>
                <a:cs typeface="Poppins Medium" panose="00000600000000000000" pitchFamily="2" charset="0"/>
              </a:rPr>
            </a:br>
            <a:br>
              <a:rPr lang="en-US" sz="2400" b="1" dirty="0">
                <a:solidFill>
                  <a:srgbClr val="363E48"/>
                </a:solidFill>
                <a:latin typeface="Poppins Medium" panose="00000600000000000000" pitchFamily="2" charset="0"/>
                <a:ea typeface="Lato" charset="0"/>
                <a:cs typeface="Poppins Medium" panose="00000600000000000000" pitchFamily="2" charset="0"/>
              </a:rPr>
            </a:br>
            <a:br>
              <a:rPr lang="en-US" sz="2400" b="1" dirty="0">
                <a:solidFill>
                  <a:srgbClr val="363E48"/>
                </a:solidFill>
                <a:latin typeface="Poppins Medium" panose="00000600000000000000" pitchFamily="2" charset="0"/>
                <a:ea typeface="Lato" charset="0"/>
                <a:cs typeface="Poppins Medium" panose="00000600000000000000" pitchFamily="2" charset="0"/>
              </a:rPr>
            </a:br>
            <a:endParaRPr lang="en-US" sz="2400" b="1" dirty="0">
              <a:solidFill>
                <a:srgbClr val="363E48"/>
              </a:solidFill>
              <a:latin typeface="Poppins Medium" panose="00000600000000000000" pitchFamily="2" charset="0"/>
              <a:ea typeface="Lato" charset="0"/>
              <a:cs typeface="Poppins Medium" panose="00000600000000000000" pitchFamily="2" charset="0"/>
            </a:endParaRPr>
          </a:p>
        </p:txBody>
      </p:sp>
      <p:pic>
        <p:nvPicPr>
          <p:cNvPr id="1026" name="Picture 2" descr="Personal assistant">
            <a:extLst>
              <a:ext uri="{FF2B5EF4-FFF2-40B4-BE49-F238E27FC236}">
                <a16:creationId xmlns:a16="http://schemas.microsoft.com/office/drawing/2014/main" id="{8ADB2CFA-231D-FC31-6E43-A12D107D9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747" y="3923071"/>
            <a:ext cx="2688021" cy="24941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8 Effective Team Management Skills Every Manager Should Know | Indeed.com">
            <a:extLst>
              <a:ext uri="{FF2B5EF4-FFF2-40B4-BE49-F238E27FC236}">
                <a16:creationId xmlns:a16="http://schemas.microsoft.com/office/drawing/2014/main" id="{9149AFB3-C5B5-B22D-F627-73A9DB993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49" y="328613"/>
            <a:ext cx="5381625" cy="26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0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01929" y="638670"/>
            <a:ext cx="8942071" cy="574086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solidFill>
                  <a:schemeClr val="accent1"/>
                </a:solidFill>
              </a:rPr>
              <a:t>Care Certificate</a:t>
            </a:r>
          </a:p>
          <a:p>
            <a:endParaRPr lang="en-GB" sz="4000" dirty="0">
              <a:solidFill>
                <a:schemeClr val="accent1"/>
              </a:solidFill>
            </a:endParaRPr>
          </a:p>
          <a:p>
            <a:pPr marL="742950" indent="-742950">
              <a:buAutoNum type="arabicPeriod"/>
            </a:pPr>
            <a:r>
              <a:rPr lang="en-GB" sz="4000" b="0" dirty="0">
                <a:solidFill>
                  <a:schemeClr val="tx1"/>
                </a:solidFill>
              </a:rPr>
              <a:t>Based on emerging standards with specialist themes.</a:t>
            </a:r>
          </a:p>
          <a:p>
            <a:pPr marL="742950" indent="-742950">
              <a:buAutoNum type="arabicPeriod"/>
            </a:pPr>
            <a:r>
              <a:rPr lang="en-GB" sz="4000" b="0" dirty="0">
                <a:solidFill>
                  <a:schemeClr val="tx1"/>
                </a:solidFill>
              </a:rPr>
              <a:t> A new level 2 qualification.</a:t>
            </a:r>
          </a:p>
          <a:p>
            <a:pPr marL="742950" indent="-742950">
              <a:buAutoNum type="arabicPeriod"/>
            </a:pPr>
            <a:r>
              <a:rPr lang="en-GB" sz="4000" b="0" dirty="0">
                <a:solidFill>
                  <a:schemeClr val="tx1"/>
                </a:solidFill>
              </a:rPr>
              <a:t>£53 million will fund over 37,000 learners, between June 24 and March 25.</a:t>
            </a:r>
          </a:p>
          <a:p>
            <a:pPr marL="742950" indent="-742950">
              <a:buAutoNum type="arabicPeriod"/>
            </a:pPr>
            <a:r>
              <a:rPr lang="en-GB" sz="4000" b="0" dirty="0">
                <a:solidFill>
                  <a:schemeClr val="tx1"/>
                </a:solidFill>
              </a:rPr>
              <a:t>Organisations will still need to complete the ASC-WDS to claim.</a:t>
            </a:r>
            <a:endParaRPr lang="en-GB" sz="3600" b="0" dirty="0">
              <a:solidFill>
                <a:schemeClr val="tx1"/>
              </a:solidFill>
            </a:endParaRPr>
          </a:p>
          <a:p>
            <a:endParaRPr lang="en-GB" sz="4000" dirty="0"/>
          </a:p>
          <a:p>
            <a:endParaRPr lang="en-GB" sz="4000" dirty="0"/>
          </a:p>
          <a:p>
            <a:endParaRPr lang="en-GB" sz="4000" dirty="0"/>
          </a:p>
          <a:p>
            <a:endParaRPr lang="en-GB" sz="4000" dirty="0"/>
          </a:p>
          <a:p>
            <a:endParaRPr lang="en-GB" sz="4000" dirty="0"/>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flipV="1">
            <a:off x="201929" y="2873829"/>
            <a:ext cx="8736953" cy="870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chemeClr val="accent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5292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E78DB99-926D-CFD2-9F9C-D82B429E3D99}"/>
              </a:ext>
            </a:extLst>
          </p:cNvPr>
          <p:cNvSpPr>
            <a:spLocks noGrp="1"/>
          </p:cNvSpPr>
          <p:nvPr>
            <p:ph type="title"/>
          </p:nvPr>
        </p:nvSpPr>
        <p:spPr>
          <a:xfrm>
            <a:off x="359545" y="1070800"/>
            <a:ext cx="2954766" cy="5583126"/>
          </a:xfrm>
        </p:spPr>
        <p:txBody>
          <a:bodyPr vert="horz" lIns="91440" tIns="45720" rIns="91440" bIns="45720" rtlCol="0" anchor="ctr">
            <a:normAutofit/>
          </a:bodyPr>
          <a:lstStyle/>
          <a:p>
            <a:pPr algn="r"/>
            <a:r>
              <a:rPr lang="en-US" sz="3900" kern="1200">
                <a:solidFill>
                  <a:schemeClr val="tx1"/>
                </a:solidFill>
                <a:latin typeface="+mj-lt"/>
                <a:ea typeface="+mj-ea"/>
                <a:cs typeface="+mj-cs"/>
              </a:rPr>
              <a:t>Next steps for the care certificate qualification</a:t>
            </a:r>
            <a:br>
              <a:rPr lang="en-US" sz="3900" kern="1200">
                <a:solidFill>
                  <a:schemeClr val="tx1"/>
                </a:solidFill>
                <a:latin typeface="+mj-lt"/>
                <a:ea typeface="+mj-ea"/>
                <a:cs typeface="+mj-cs"/>
              </a:rPr>
            </a:br>
            <a:br>
              <a:rPr lang="en-US" sz="3900" kern="1200">
                <a:solidFill>
                  <a:schemeClr val="tx1"/>
                </a:solidFill>
                <a:latin typeface="+mj-lt"/>
                <a:ea typeface="+mj-ea"/>
                <a:cs typeface="+mj-cs"/>
              </a:rPr>
            </a:br>
            <a:r>
              <a:rPr lang="en-US" sz="3900" kern="1200">
                <a:solidFill>
                  <a:schemeClr val="tx1"/>
                </a:solidFill>
                <a:latin typeface="+mj-lt"/>
                <a:ea typeface="+mj-ea"/>
                <a:cs typeface="+mj-cs"/>
              </a:rPr>
              <a:t> </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TextBox 4">
            <a:extLst>
              <a:ext uri="{FF2B5EF4-FFF2-40B4-BE49-F238E27FC236}">
                <a16:creationId xmlns:a16="http://schemas.microsoft.com/office/drawing/2014/main" id="{217DE91F-BB7A-FB88-47BE-85AE1D2BCEF9}"/>
              </a:ext>
            </a:extLst>
          </p:cNvPr>
          <p:cNvGraphicFramePr/>
          <p:nvPr>
            <p:extLst>
              <p:ext uri="{D42A27DB-BD31-4B8C-83A1-F6EECF244321}">
                <p14:modId xmlns:p14="http://schemas.microsoft.com/office/powerpoint/2010/main" val="2913737186"/>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65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51AB-8CA6-BA29-CCA7-FE7AA7E0C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25555-FD73-3955-2FB6-2779C1BF6C17}"/>
              </a:ext>
            </a:extLst>
          </p:cNvPr>
          <p:cNvSpPr>
            <a:spLocks noGrp="1"/>
          </p:cNvSpPr>
          <p:nvPr>
            <p:ph type="title"/>
          </p:nvPr>
        </p:nvSpPr>
        <p:spPr/>
        <p:txBody>
          <a:bodyPr/>
          <a:lstStyle/>
          <a:p>
            <a:r>
              <a:rPr lang="en-GB" dirty="0"/>
              <a:t>Care workforce pathway</a:t>
            </a:r>
          </a:p>
        </p:txBody>
      </p:sp>
      <p:sp>
        <p:nvSpPr>
          <p:cNvPr id="3" name="Text Placeholder 2">
            <a:extLst>
              <a:ext uri="{FF2B5EF4-FFF2-40B4-BE49-F238E27FC236}">
                <a16:creationId xmlns:a16="http://schemas.microsoft.com/office/drawing/2014/main" id="{857B14D1-6B83-2B62-CBBA-5ED4713DCFB3}"/>
              </a:ext>
            </a:extLst>
          </p:cNvPr>
          <p:cNvSpPr>
            <a:spLocks noGrp="1"/>
          </p:cNvSpPr>
          <p:nvPr>
            <p:ph type="body" sz="quarter" idx="11"/>
          </p:nvPr>
        </p:nvSpPr>
        <p:spPr>
          <a:xfrm>
            <a:off x="367728" y="1517143"/>
            <a:ext cx="6982304" cy="3989830"/>
          </a:xfrm>
        </p:spPr>
        <p:txBody>
          <a:bodyPr/>
          <a:lstStyle/>
          <a:p>
            <a:endParaRPr lang="en-GB" dirty="0"/>
          </a:p>
        </p:txBody>
      </p:sp>
      <p:sp>
        <p:nvSpPr>
          <p:cNvPr id="4" name="Text Placeholder 3">
            <a:extLst>
              <a:ext uri="{FF2B5EF4-FFF2-40B4-BE49-F238E27FC236}">
                <a16:creationId xmlns:a16="http://schemas.microsoft.com/office/drawing/2014/main" id="{B9A64483-A52D-D3D6-E9E8-D452AC8D5933}"/>
              </a:ext>
            </a:extLst>
          </p:cNvPr>
          <p:cNvSpPr>
            <a:spLocks noGrp="1"/>
          </p:cNvSpPr>
          <p:nvPr>
            <p:ph type="body" sz="quarter" idx="12"/>
          </p:nvPr>
        </p:nvSpPr>
        <p:spPr/>
        <p:txBody>
          <a:bodyPr/>
          <a:lstStyle/>
          <a:p>
            <a:endParaRPr lang="en-GB" dirty="0"/>
          </a:p>
        </p:txBody>
      </p:sp>
      <p:pic>
        <p:nvPicPr>
          <p:cNvPr id="14" name="Picture 13" descr="Path winding through a grassy field">
            <a:extLst>
              <a:ext uri="{FF2B5EF4-FFF2-40B4-BE49-F238E27FC236}">
                <a16:creationId xmlns:a16="http://schemas.microsoft.com/office/drawing/2014/main" id="{C7A364CC-61EB-C4FA-8B35-F34DA589158E}"/>
              </a:ext>
            </a:extLst>
          </p:cNvPr>
          <p:cNvPicPr>
            <a:picLocks noChangeAspect="1"/>
          </p:cNvPicPr>
          <p:nvPr/>
        </p:nvPicPr>
        <p:blipFill>
          <a:blip r:embed="rId3"/>
          <a:stretch>
            <a:fillRect/>
          </a:stretch>
        </p:blipFill>
        <p:spPr>
          <a:xfrm>
            <a:off x="0" y="1088136"/>
            <a:ext cx="7689720" cy="5257055"/>
          </a:xfrm>
          <a:prstGeom prst="rect">
            <a:avLst/>
          </a:prstGeom>
        </p:spPr>
      </p:pic>
      <p:sp>
        <p:nvSpPr>
          <p:cNvPr id="15" name="Rectangle 14">
            <a:extLst>
              <a:ext uri="{FF2B5EF4-FFF2-40B4-BE49-F238E27FC236}">
                <a16:creationId xmlns:a16="http://schemas.microsoft.com/office/drawing/2014/main" id="{DF6C6C86-BA4C-7B3B-E96D-14EF320F60DB}"/>
              </a:ext>
            </a:extLst>
          </p:cNvPr>
          <p:cNvSpPr/>
          <p:nvPr/>
        </p:nvSpPr>
        <p:spPr>
          <a:xfrm>
            <a:off x="202011" y="1201093"/>
            <a:ext cx="1561068"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Values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D23577E5-910B-92D5-1D75-0B63212C282D}"/>
              </a:ext>
            </a:extLst>
          </p:cNvPr>
          <p:cNvSpPr/>
          <p:nvPr/>
        </p:nvSpPr>
        <p:spPr>
          <a:xfrm>
            <a:off x="5120111" y="1254252"/>
            <a:ext cx="2236510"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Behaviors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938965AE-38D5-DBF6-6CA7-C41B88AE6A68}"/>
              </a:ext>
            </a:extLst>
          </p:cNvPr>
          <p:cNvSpPr/>
          <p:nvPr/>
        </p:nvSpPr>
        <p:spPr>
          <a:xfrm>
            <a:off x="1695336" y="1837795"/>
            <a:ext cx="3390672"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Responsibilities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19" name="Rectangle 18">
            <a:extLst>
              <a:ext uri="{FF2B5EF4-FFF2-40B4-BE49-F238E27FC236}">
                <a16:creationId xmlns:a16="http://schemas.microsoft.com/office/drawing/2014/main" id="{11B44A7E-AC3B-19F4-2F77-701C4B92832D}"/>
              </a:ext>
            </a:extLst>
          </p:cNvPr>
          <p:cNvSpPr/>
          <p:nvPr/>
        </p:nvSpPr>
        <p:spPr>
          <a:xfrm>
            <a:off x="232899" y="2889725"/>
            <a:ext cx="4108817" cy="646331"/>
          </a:xfrm>
          <a:prstGeom prst="rect">
            <a:avLst/>
          </a:prstGeom>
          <a:noFill/>
        </p:spPr>
        <p:txBody>
          <a:bodyPr wrap="none" lIns="91440" tIns="45720" rIns="91440" bIns="45720">
            <a:spAutoFit/>
          </a:bodyPr>
          <a:lstStyle/>
          <a:p>
            <a:pPr algn="ctr"/>
            <a:r>
              <a:rPr lang="en-US" sz="3600" dirty="0">
                <a:ln w="0"/>
                <a:solidFill>
                  <a:schemeClr val="bg1"/>
                </a:solidFill>
                <a:effectLst>
                  <a:outerShdw blurRad="38100" dist="25400" dir="5400000" algn="ctr" rotWithShape="0">
                    <a:srgbClr val="6E747A">
                      <a:alpha val="43000"/>
                    </a:srgbClr>
                  </a:outerShdw>
                </a:effectLst>
              </a:rPr>
              <a:t>Knowledge &amp; Skills</a:t>
            </a:r>
            <a:endParaRPr lang="en-US" sz="3600" b="0" cap="none" spc="0" dirty="0">
              <a:ln w="0"/>
              <a:solidFill>
                <a:schemeClr val="bg1"/>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6AD82DAA-148D-A622-6512-19A5B377B1BA}"/>
              </a:ext>
            </a:extLst>
          </p:cNvPr>
          <p:cNvSpPr/>
          <p:nvPr/>
        </p:nvSpPr>
        <p:spPr>
          <a:xfrm>
            <a:off x="2287307" y="3985219"/>
            <a:ext cx="6296408" cy="1200329"/>
          </a:xfrm>
          <a:prstGeom prst="rect">
            <a:avLst/>
          </a:prstGeom>
          <a:noFill/>
        </p:spPr>
        <p:txBody>
          <a:bodyPr wrap="square" lIns="91440" tIns="45720" rIns="91440" bIns="45720">
            <a:spAutoFit/>
          </a:bodyPr>
          <a:lstStyle/>
          <a:p>
            <a:pPr algn="ctr"/>
            <a:r>
              <a:rPr lang="en-US" sz="3600" dirty="0">
                <a:ln w="0"/>
                <a:solidFill>
                  <a:srgbClr val="005EB8"/>
                </a:solidFill>
                <a:effectLst>
                  <a:outerShdw blurRad="38100" dist="25400" dir="5400000" algn="ctr" rotWithShape="0">
                    <a:srgbClr val="6E747A">
                      <a:alpha val="43000"/>
                    </a:srgbClr>
                  </a:outerShdw>
                </a:effectLst>
              </a:rPr>
              <a:t>Sugg</a:t>
            </a:r>
            <a:r>
              <a:rPr lang="en-US" sz="3600" dirty="0">
                <a:ln w="0"/>
                <a:solidFill>
                  <a:schemeClr val="bg1"/>
                </a:solidFill>
                <a:effectLst>
                  <a:outerShdw blurRad="38100" dist="25400" dir="5400000" algn="ctr" rotWithShape="0">
                    <a:srgbClr val="6E747A">
                      <a:alpha val="43000"/>
                    </a:srgbClr>
                  </a:outerShdw>
                </a:effectLst>
              </a:rPr>
              <a:t>ested learning </a:t>
            </a:r>
            <a:r>
              <a:rPr lang="en-US" sz="3600" dirty="0">
                <a:ln w="0"/>
                <a:solidFill>
                  <a:srgbClr val="005EB8"/>
                </a:solidFill>
                <a:effectLst>
                  <a:outerShdw blurRad="38100" dist="25400" dir="5400000" algn="ctr" rotWithShape="0">
                    <a:srgbClr val="6E747A">
                      <a:alpha val="43000"/>
                    </a:srgbClr>
                  </a:outerShdw>
                </a:effectLst>
              </a:rPr>
              <a:t>opp</a:t>
            </a:r>
            <a:r>
              <a:rPr lang="en-US" sz="3600" dirty="0">
                <a:ln w="0"/>
                <a:solidFill>
                  <a:schemeClr val="bg1"/>
                </a:solidFill>
                <a:effectLst>
                  <a:outerShdw blurRad="38100" dist="25400" dir="5400000" algn="ctr" rotWithShape="0">
                    <a:srgbClr val="6E747A">
                      <a:alpha val="43000"/>
                    </a:srgbClr>
                  </a:outerShdw>
                </a:effectLst>
              </a:rPr>
              <a:t>ortunities</a:t>
            </a:r>
            <a:endParaRPr lang="en-US" sz="3600" b="0" cap="none" spc="0" dirty="0">
              <a:ln w="0"/>
              <a:solidFill>
                <a:schemeClr val="bg1"/>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FFF495D9-9305-2C0D-122B-608C31694DAF}"/>
              </a:ext>
            </a:extLst>
          </p:cNvPr>
          <p:cNvSpPr/>
          <p:nvPr/>
        </p:nvSpPr>
        <p:spPr>
          <a:xfrm>
            <a:off x="1" y="4726361"/>
            <a:ext cx="3390671" cy="1200329"/>
          </a:xfrm>
          <a:prstGeom prst="rect">
            <a:avLst/>
          </a:prstGeom>
          <a:noFill/>
        </p:spPr>
        <p:txBody>
          <a:bodyPr wrap="square" lIns="91440" tIns="45720" rIns="91440" bIns="45720">
            <a:spAutoFit/>
          </a:bodyPr>
          <a:lstStyle/>
          <a:p>
            <a:pPr algn="ctr"/>
            <a:r>
              <a:rPr lang="en-US" sz="3600" dirty="0">
                <a:ln w="0"/>
                <a:solidFill>
                  <a:schemeClr val="bg1"/>
                </a:solidFill>
                <a:effectLst>
                  <a:outerShdw blurRad="38100" dist="25400" dir="5400000" algn="ctr" rotWithShape="0">
                    <a:srgbClr val="6E747A">
                      <a:alpha val="43000"/>
                    </a:srgbClr>
                  </a:outerShdw>
                </a:effectLst>
              </a:rPr>
              <a:t>Specific areas of practice </a:t>
            </a:r>
            <a:endParaRPr lang="en-US" sz="36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2551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01929" y="638670"/>
            <a:ext cx="8942071" cy="4470317"/>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solidFill>
                  <a:schemeClr val="accent1"/>
                </a:solidFill>
              </a:rPr>
              <a:t>Care Career Pathway</a:t>
            </a:r>
          </a:p>
          <a:p>
            <a:endParaRPr lang="en-GB" sz="4000" dirty="0">
              <a:solidFill>
                <a:schemeClr val="accent1"/>
              </a:solidFill>
            </a:endParaRPr>
          </a:p>
          <a:p>
            <a:pPr marL="742950" indent="-742950">
              <a:buAutoNum type="arabicPeriod"/>
            </a:pPr>
            <a:r>
              <a:rPr lang="en-GB" sz="4000" b="0" dirty="0">
                <a:solidFill>
                  <a:schemeClr val="tx1"/>
                </a:solidFill>
              </a:rPr>
              <a:t>Will cover whole workforce</a:t>
            </a:r>
          </a:p>
          <a:p>
            <a:pPr marL="742950" indent="-742950">
              <a:buAutoNum type="arabicPeriod"/>
            </a:pPr>
            <a:endParaRPr lang="en-GB" sz="4000" b="0" dirty="0">
              <a:solidFill>
                <a:schemeClr val="tx1"/>
              </a:solidFill>
            </a:endParaRPr>
          </a:p>
          <a:p>
            <a:pPr marL="742950" indent="-742950">
              <a:buAutoNum type="arabicPeriod"/>
            </a:pPr>
            <a:r>
              <a:rPr lang="en-GB" sz="4000" b="0" dirty="0">
                <a:solidFill>
                  <a:schemeClr val="tx1"/>
                </a:solidFill>
              </a:rPr>
              <a:t>First phase will focus on the care worker role</a:t>
            </a:r>
          </a:p>
          <a:p>
            <a:pPr marL="742950" indent="-742950">
              <a:buAutoNum type="arabicPeriod"/>
            </a:pPr>
            <a:r>
              <a:rPr lang="en-GB" sz="4000" b="0" dirty="0">
                <a:solidFill>
                  <a:schemeClr val="tx1"/>
                </a:solidFill>
              </a:rPr>
              <a:t>Opportunities to connect with the existing regulated workforce pathways.</a:t>
            </a:r>
          </a:p>
          <a:p>
            <a:endParaRPr lang="en-GB" sz="4000" b="0" dirty="0">
              <a:solidFill>
                <a:schemeClr val="tx1"/>
              </a:solidFill>
            </a:endParaRPr>
          </a:p>
          <a:p>
            <a:pPr marL="742950" indent="-742950">
              <a:buAutoNum type="arabicPeriod"/>
            </a:pPr>
            <a:endParaRPr lang="en-GB" sz="3600" b="0" dirty="0">
              <a:solidFill>
                <a:schemeClr val="tx1"/>
              </a:solidFill>
            </a:endParaRPr>
          </a:p>
          <a:p>
            <a:pPr marL="742950" indent="-742950">
              <a:buFont typeface="+mj-lt"/>
              <a:buAutoNum type="arabicPeriod"/>
            </a:pPr>
            <a:endParaRPr lang="en-GB" sz="3600" b="0" dirty="0">
              <a:solidFill>
                <a:schemeClr val="tx1"/>
              </a:solidFill>
            </a:endParaRPr>
          </a:p>
          <a:p>
            <a:endParaRPr lang="en-GB" sz="4000" dirty="0"/>
          </a:p>
          <a:p>
            <a:endParaRPr lang="en-GB" sz="4000" dirty="0"/>
          </a:p>
          <a:p>
            <a:endParaRPr lang="en-GB" sz="4000" dirty="0"/>
          </a:p>
          <a:p>
            <a:endParaRPr lang="en-GB" sz="4000" dirty="0"/>
          </a:p>
          <a:p>
            <a:endParaRPr lang="en-GB" sz="4000" dirty="0"/>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flipV="1">
            <a:off x="201929" y="2873829"/>
            <a:ext cx="8736953" cy="870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chemeClr val="accent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206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7EB5-F5BC-A12E-B9C1-F03A34197D9C}"/>
              </a:ext>
            </a:extLst>
          </p:cNvPr>
          <p:cNvSpPr>
            <a:spLocks noGrp="1"/>
          </p:cNvSpPr>
          <p:nvPr>
            <p:ph type="title"/>
          </p:nvPr>
        </p:nvSpPr>
        <p:spPr/>
        <p:txBody>
          <a:bodyPr/>
          <a:lstStyle/>
          <a:p>
            <a:r>
              <a:rPr lang="en-GB" dirty="0"/>
              <a:t>The Care Workforce </a:t>
            </a:r>
            <a:br>
              <a:rPr lang="en-GB" dirty="0"/>
            </a:br>
            <a:r>
              <a:rPr lang="en-GB" dirty="0"/>
              <a:t>Pathway</a:t>
            </a:r>
          </a:p>
        </p:txBody>
      </p:sp>
      <p:graphicFrame>
        <p:nvGraphicFramePr>
          <p:cNvPr id="3" name="Diagram 2">
            <a:extLst>
              <a:ext uri="{FF2B5EF4-FFF2-40B4-BE49-F238E27FC236}">
                <a16:creationId xmlns:a16="http://schemas.microsoft.com/office/drawing/2014/main" id="{EFF19CB5-B47B-354A-BEB1-A32E52778386}"/>
              </a:ext>
            </a:extLst>
          </p:cNvPr>
          <p:cNvGraphicFramePr/>
          <p:nvPr/>
        </p:nvGraphicFramePr>
        <p:xfrm>
          <a:off x="628651" y="1542751"/>
          <a:ext cx="7258187" cy="485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D3B9092-C8A4-6834-71A3-4B2CDBCB86CE}"/>
              </a:ext>
            </a:extLst>
          </p:cNvPr>
          <p:cNvSpPr txBox="1"/>
          <p:nvPr/>
        </p:nvSpPr>
        <p:spPr>
          <a:xfrm>
            <a:off x="2649682" y="2976995"/>
            <a:ext cx="1174173" cy="415498"/>
          </a:xfrm>
          <a:prstGeom prst="rect">
            <a:avLst/>
          </a:prstGeom>
          <a:noFill/>
        </p:spPr>
        <p:txBody>
          <a:bodyPr wrap="square" rtlCol="0">
            <a:spAutoFit/>
          </a:bodyPr>
          <a:lstStyle/>
          <a:p>
            <a:pPr algn="ctr"/>
            <a:r>
              <a:rPr lang="en-GB" sz="2100" dirty="0"/>
              <a:t>B</a:t>
            </a:r>
          </a:p>
        </p:txBody>
      </p:sp>
      <p:sp>
        <p:nvSpPr>
          <p:cNvPr id="9" name="TextBox 8">
            <a:extLst>
              <a:ext uri="{FF2B5EF4-FFF2-40B4-BE49-F238E27FC236}">
                <a16:creationId xmlns:a16="http://schemas.microsoft.com/office/drawing/2014/main" id="{05671D76-63D1-9038-92DA-59698E340599}"/>
              </a:ext>
            </a:extLst>
          </p:cNvPr>
          <p:cNvSpPr txBox="1"/>
          <p:nvPr/>
        </p:nvSpPr>
        <p:spPr>
          <a:xfrm>
            <a:off x="955963" y="3429000"/>
            <a:ext cx="841664" cy="415498"/>
          </a:xfrm>
          <a:prstGeom prst="rect">
            <a:avLst/>
          </a:prstGeom>
          <a:noFill/>
        </p:spPr>
        <p:txBody>
          <a:bodyPr wrap="square" rtlCol="0">
            <a:spAutoFit/>
          </a:bodyPr>
          <a:lstStyle/>
          <a:p>
            <a:pPr algn="ctr"/>
            <a:r>
              <a:rPr lang="en-GB" sz="2100" dirty="0"/>
              <a:t>A</a:t>
            </a:r>
          </a:p>
        </p:txBody>
      </p:sp>
      <p:sp>
        <p:nvSpPr>
          <p:cNvPr id="10" name="TextBox 9">
            <a:extLst>
              <a:ext uri="{FF2B5EF4-FFF2-40B4-BE49-F238E27FC236}">
                <a16:creationId xmlns:a16="http://schemas.microsoft.com/office/drawing/2014/main" id="{2481238B-71CF-6AAE-7CFE-49CE9C6B32AF}"/>
              </a:ext>
            </a:extLst>
          </p:cNvPr>
          <p:cNvSpPr txBox="1"/>
          <p:nvPr/>
        </p:nvSpPr>
        <p:spPr>
          <a:xfrm>
            <a:off x="4644737" y="2509571"/>
            <a:ext cx="1174173" cy="415498"/>
          </a:xfrm>
          <a:prstGeom prst="rect">
            <a:avLst/>
          </a:prstGeom>
          <a:noFill/>
        </p:spPr>
        <p:txBody>
          <a:bodyPr wrap="square" rtlCol="0">
            <a:spAutoFit/>
          </a:bodyPr>
          <a:lstStyle/>
          <a:p>
            <a:pPr algn="ctr"/>
            <a:r>
              <a:rPr lang="en-GB" sz="2100" dirty="0"/>
              <a:t>C</a:t>
            </a:r>
          </a:p>
        </p:txBody>
      </p:sp>
      <p:sp>
        <p:nvSpPr>
          <p:cNvPr id="11" name="TextBox 10">
            <a:extLst>
              <a:ext uri="{FF2B5EF4-FFF2-40B4-BE49-F238E27FC236}">
                <a16:creationId xmlns:a16="http://schemas.microsoft.com/office/drawing/2014/main" id="{DB891126-372B-789A-AEC1-B5CBEFE6F757}"/>
              </a:ext>
            </a:extLst>
          </p:cNvPr>
          <p:cNvSpPr txBox="1"/>
          <p:nvPr/>
        </p:nvSpPr>
        <p:spPr>
          <a:xfrm>
            <a:off x="6439835" y="2002852"/>
            <a:ext cx="1174173" cy="415498"/>
          </a:xfrm>
          <a:prstGeom prst="rect">
            <a:avLst/>
          </a:prstGeom>
          <a:noFill/>
        </p:spPr>
        <p:txBody>
          <a:bodyPr wrap="square" rtlCol="0">
            <a:spAutoFit/>
          </a:bodyPr>
          <a:lstStyle/>
          <a:p>
            <a:pPr algn="ctr"/>
            <a:r>
              <a:rPr lang="en-GB" sz="2100" dirty="0"/>
              <a:t>D</a:t>
            </a:r>
          </a:p>
        </p:txBody>
      </p:sp>
    </p:spTree>
    <p:extLst>
      <p:ext uri="{BB962C8B-B14F-4D97-AF65-F5344CB8AC3E}">
        <p14:creationId xmlns:p14="http://schemas.microsoft.com/office/powerpoint/2010/main" val="418925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1374-5E97-2CD2-D9DD-E5087EA6024C}"/>
              </a:ext>
            </a:extLst>
          </p:cNvPr>
          <p:cNvSpPr>
            <a:spLocks noGrp="1"/>
          </p:cNvSpPr>
          <p:nvPr>
            <p:ph type="title"/>
          </p:nvPr>
        </p:nvSpPr>
        <p:spPr/>
        <p:txBody>
          <a:bodyPr/>
          <a:lstStyle/>
          <a:p>
            <a:r>
              <a:rPr lang="en-GB" dirty="0"/>
              <a:t> Resources</a:t>
            </a:r>
          </a:p>
        </p:txBody>
      </p:sp>
      <p:pic>
        <p:nvPicPr>
          <p:cNvPr id="5" name="Picture 4">
            <a:extLst>
              <a:ext uri="{FF2B5EF4-FFF2-40B4-BE49-F238E27FC236}">
                <a16:creationId xmlns:a16="http://schemas.microsoft.com/office/drawing/2014/main" id="{DD0721FC-E573-21B3-2A21-4CA90B06FBAE}"/>
              </a:ext>
            </a:extLst>
          </p:cNvPr>
          <p:cNvPicPr>
            <a:picLocks noChangeAspect="1"/>
          </p:cNvPicPr>
          <p:nvPr/>
        </p:nvPicPr>
        <p:blipFill>
          <a:blip r:embed="rId3"/>
          <a:stretch>
            <a:fillRect/>
          </a:stretch>
        </p:blipFill>
        <p:spPr>
          <a:xfrm>
            <a:off x="649717" y="1642187"/>
            <a:ext cx="6310919" cy="4577992"/>
          </a:xfrm>
          <a:prstGeom prst="rect">
            <a:avLst/>
          </a:prstGeom>
        </p:spPr>
      </p:pic>
    </p:spTree>
    <p:extLst>
      <p:ext uri="{BB962C8B-B14F-4D97-AF65-F5344CB8AC3E}">
        <p14:creationId xmlns:p14="http://schemas.microsoft.com/office/powerpoint/2010/main" val="358767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4083974" y="4592325"/>
            <a:ext cx="4459934" cy="1514185"/>
          </a:xfrm>
        </p:spPr>
        <p:txBody>
          <a:bodyPr vert="horz" lIns="91440" tIns="45720" rIns="91440" bIns="45720" rtlCol="0" anchor="t">
            <a:normAutofit fontScale="90000"/>
          </a:bodyPr>
          <a:lstStyle/>
          <a:p>
            <a:pPr algn="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endParaRPr lang="en-US" sz="900">
              <a:solidFill>
                <a:schemeClr val="tx2"/>
              </a:solidFill>
            </a:endParaRPr>
          </a:p>
        </p:txBody>
      </p:sp>
      <p:grpSp>
        <p:nvGrpSpPr>
          <p:cNvPr id="2063" name="Group 2062">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074" y="0"/>
            <a:ext cx="2807697" cy="3921836"/>
            <a:chOff x="8310716" y="0"/>
            <a:chExt cx="3878237" cy="4062888"/>
          </a:xfrm>
        </p:grpSpPr>
        <p:sp>
          <p:nvSpPr>
            <p:cNvPr id="2064" name="Freeform: Shape 2063">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Freeform: Shape 2065">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6">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1A091F2A-907D-C43E-D0EC-11A05624CD9A}"/>
              </a:ext>
            </a:extLst>
          </p:cNvPr>
          <p:cNvSpPr>
            <a:spLocks noChangeArrowheads="1"/>
          </p:cNvSpPr>
          <p:nvPr/>
        </p:nvSpPr>
        <p:spPr bwMode="auto">
          <a:xfrm>
            <a:off x="4084257" y="3753492"/>
            <a:ext cx="4459651" cy="8388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r" defTabSz="914400" eaLnBrk="1" fontAlgn="base" hangingPunct="1">
              <a:lnSpc>
                <a:spcPct val="90000"/>
              </a:lnSpc>
              <a:spcBef>
                <a:spcPts val="1000"/>
              </a:spcBef>
              <a:spcAft>
                <a:spcPct val="0"/>
              </a:spcAft>
              <a:buClrTx/>
              <a:buSzTx/>
              <a:tabLst/>
            </a:pPr>
            <a:br>
              <a:rPr kumimoji="0" lang="en-US" altLang="en-US" sz="1700" b="0" i="0" u="none" strike="noStrike" cap="none" normalizeH="0" baseline="0">
                <a:ln>
                  <a:noFill/>
                </a:ln>
                <a:solidFill>
                  <a:schemeClr val="tx2"/>
                </a:solidFill>
                <a:effectLst/>
                <a:latin typeface="+mn-lt"/>
              </a:rPr>
            </a:br>
            <a:r>
              <a:rPr lang="en-US" altLang="en-US" sz="1700">
                <a:solidFill>
                  <a:schemeClr val="tx2"/>
                </a:solidFill>
                <a:latin typeface="+mn-lt"/>
              </a:rPr>
              <a:t>•</a:t>
            </a:r>
            <a:endParaRPr kumimoji="0" lang="en-US" altLang="en-US" sz="1700" b="0" i="0" u="none" strike="noStrike" cap="none" normalizeH="0" baseline="0">
              <a:ln>
                <a:noFill/>
              </a:ln>
              <a:solidFill>
                <a:schemeClr val="tx2"/>
              </a:solidFill>
              <a:effectLst/>
              <a:latin typeface="+mn-lt"/>
            </a:endParaRPr>
          </a:p>
        </p:txBody>
      </p:sp>
      <p:pic>
        <p:nvPicPr>
          <p:cNvPr id="5" name="Picture 4">
            <a:extLst>
              <a:ext uri="{FF2B5EF4-FFF2-40B4-BE49-F238E27FC236}">
                <a16:creationId xmlns:a16="http://schemas.microsoft.com/office/drawing/2014/main" id="{B5A7BAB0-C618-4C46-6A70-C351A01EAF20}"/>
              </a:ext>
            </a:extLst>
          </p:cNvPr>
          <p:cNvPicPr>
            <a:picLocks noChangeAspect="1"/>
          </p:cNvPicPr>
          <p:nvPr/>
        </p:nvPicPr>
        <p:blipFill>
          <a:blip r:embed="rId3"/>
          <a:stretch>
            <a:fillRect/>
          </a:stretch>
        </p:blipFill>
        <p:spPr>
          <a:xfrm>
            <a:off x="733648" y="-45312"/>
            <a:ext cx="8399490" cy="5582093"/>
          </a:xfrm>
          <a:prstGeom prst="rect">
            <a:avLst/>
          </a:prstGeom>
        </p:spPr>
      </p:pic>
      <p:sp>
        <p:nvSpPr>
          <p:cNvPr id="3" name="Rectangle 2">
            <a:extLst>
              <a:ext uri="{FF2B5EF4-FFF2-40B4-BE49-F238E27FC236}">
                <a16:creationId xmlns:a16="http://schemas.microsoft.com/office/drawing/2014/main" id="{89D37F2C-F24D-6128-A2BC-AF80A849962A}"/>
              </a:ext>
            </a:extLst>
          </p:cNvPr>
          <p:cNvSpPr>
            <a:spLocks noChangeArrowheads="1"/>
          </p:cNvSpPr>
          <p:nvPr/>
        </p:nvSpPr>
        <p:spPr bwMode="auto">
          <a:xfrm>
            <a:off x="0" y="-190904"/>
            <a:ext cx="89193" cy="83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endParaRPr kumimoji="0" lang="en-GB" altLang="en-US" sz="28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409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C42462-3823-8EE7-5E95-CC801EE7A46C}"/>
              </a:ext>
            </a:extLst>
          </p:cNvPr>
          <p:cNvPicPr>
            <a:picLocks noChangeAspect="1"/>
          </p:cNvPicPr>
          <p:nvPr/>
        </p:nvPicPr>
        <p:blipFill>
          <a:blip r:embed="rId3"/>
          <a:stretch>
            <a:fillRect/>
          </a:stretch>
        </p:blipFill>
        <p:spPr>
          <a:xfrm>
            <a:off x="0" y="377246"/>
            <a:ext cx="9144000" cy="6103507"/>
          </a:xfrm>
          <a:prstGeom prst="rect">
            <a:avLst/>
          </a:prstGeom>
        </p:spPr>
      </p:pic>
      <p:sp>
        <p:nvSpPr>
          <p:cNvPr id="9" name="TextBox 8">
            <a:extLst>
              <a:ext uri="{FF2B5EF4-FFF2-40B4-BE49-F238E27FC236}">
                <a16:creationId xmlns:a16="http://schemas.microsoft.com/office/drawing/2014/main" id="{63757CF6-2363-73F8-CF04-48C36ADF656E}"/>
              </a:ext>
            </a:extLst>
          </p:cNvPr>
          <p:cNvSpPr txBox="1"/>
          <p:nvPr/>
        </p:nvSpPr>
        <p:spPr>
          <a:xfrm>
            <a:off x="3485889" y="2635368"/>
            <a:ext cx="2937022" cy="461665"/>
          </a:xfrm>
          <a:prstGeom prst="rect">
            <a:avLst/>
          </a:prstGeom>
          <a:solidFill>
            <a:srgbClr val="005EB8">
              <a:alpha val="65000"/>
            </a:srgbClr>
          </a:solidFill>
        </p:spPr>
        <p:txBody>
          <a:bodyPr wrap="none" rtlCol="0">
            <a:spAutoFit/>
          </a:bodyPr>
          <a:lstStyle/>
          <a:p>
            <a:r>
              <a:rPr lang="en-GB" sz="2400" b="1" dirty="0">
                <a:solidFill>
                  <a:schemeClr val="bg1"/>
                </a:solidFill>
              </a:rPr>
              <a:t>Cornwall Overview</a:t>
            </a:r>
          </a:p>
        </p:txBody>
      </p:sp>
      <p:sp>
        <p:nvSpPr>
          <p:cNvPr id="10" name="Shape">
            <a:extLst>
              <a:ext uri="{FF2B5EF4-FFF2-40B4-BE49-F238E27FC236}">
                <a16:creationId xmlns:a16="http://schemas.microsoft.com/office/drawing/2014/main" id="{40935195-A5A5-1840-2C83-961D9E637D81}"/>
              </a:ext>
            </a:extLst>
          </p:cNvPr>
          <p:cNvSpPr/>
          <p:nvPr/>
        </p:nvSpPr>
        <p:spPr>
          <a:xfrm>
            <a:off x="116834" y="1883769"/>
            <a:ext cx="2113433" cy="2866576"/>
          </a:xfrm>
          <a:custGeom>
            <a:avLst/>
            <a:gdLst/>
            <a:ahLst/>
            <a:cxnLst>
              <a:cxn ang="0">
                <a:pos x="wd2" y="hd2"/>
              </a:cxn>
              <a:cxn ang="5400000">
                <a:pos x="wd2" y="hd2"/>
              </a:cxn>
              <a:cxn ang="10800000">
                <a:pos x="wd2" y="hd2"/>
              </a:cxn>
              <a:cxn ang="16200000">
                <a:pos x="wd2" y="hd2"/>
              </a:cxn>
            </a:cxnLst>
            <a:rect l="0" t="0" r="r" b="b"/>
            <a:pathLst>
              <a:path w="21568" h="21541" extrusionOk="0">
                <a:moveTo>
                  <a:pt x="21568" y="7936"/>
                </a:moveTo>
                <a:cubicBezTo>
                  <a:pt x="21568" y="3517"/>
                  <a:pt x="16663" y="-59"/>
                  <a:pt x="10629" y="1"/>
                </a:cubicBezTo>
                <a:cubicBezTo>
                  <a:pt x="4792" y="61"/>
                  <a:pt x="50" y="3577"/>
                  <a:pt x="1" y="7875"/>
                </a:cubicBezTo>
                <a:cubicBezTo>
                  <a:pt x="-32" y="11295"/>
                  <a:pt x="2862" y="14233"/>
                  <a:pt x="6966" y="15364"/>
                </a:cubicBezTo>
                <a:cubicBezTo>
                  <a:pt x="8847" y="15882"/>
                  <a:pt x="10106" y="17195"/>
                  <a:pt x="10106" y="18675"/>
                </a:cubicBezTo>
                <a:lnTo>
                  <a:pt x="10106" y="20193"/>
                </a:lnTo>
                <a:cubicBezTo>
                  <a:pt x="10106" y="20253"/>
                  <a:pt x="10040" y="20301"/>
                  <a:pt x="9959" y="20301"/>
                </a:cubicBezTo>
                <a:lnTo>
                  <a:pt x="9468" y="20301"/>
                </a:lnTo>
                <a:cubicBezTo>
                  <a:pt x="9337" y="20301"/>
                  <a:pt x="9255" y="20421"/>
                  <a:pt x="9354" y="20494"/>
                </a:cubicBezTo>
                <a:lnTo>
                  <a:pt x="10776" y="21541"/>
                </a:lnTo>
                <a:lnTo>
                  <a:pt x="12199" y="20494"/>
                </a:lnTo>
                <a:cubicBezTo>
                  <a:pt x="12297" y="20421"/>
                  <a:pt x="12231" y="20301"/>
                  <a:pt x="12084" y="20301"/>
                </a:cubicBezTo>
                <a:lnTo>
                  <a:pt x="11594" y="20301"/>
                </a:lnTo>
                <a:cubicBezTo>
                  <a:pt x="11512" y="20301"/>
                  <a:pt x="11447" y="20253"/>
                  <a:pt x="11447" y="20193"/>
                </a:cubicBezTo>
                <a:lnTo>
                  <a:pt x="11447" y="18712"/>
                </a:lnTo>
                <a:cubicBezTo>
                  <a:pt x="11447" y="17231"/>
                  <a:pt x="12689" y="15894"/>
                  <a:pt x="14586" y="15364"/>
                </a:cubicBezTo>
                <a:cubicBezTo>
                  <a:pt x="18674" y="14233"/>
                  <a:pt x="21568" y="11331"/>
                  <a:pt x="21568" y="7936"/>
                </a:cubicBezTo>
                <a:close/>
                <a:moveTo>
                  <a:pt x="3418" y="9609"/>
                </a:moveTo>
                <a:cubicBezTo>
                  <a:pt x="3418" y="6611"/>
                  <a:pt x="6721" y="4179"/>
                  <a:pt x="10793" y="4179"/>
                </a:cubicBezTo>
                <a:cubicBezTo>
                  <a:pt x="14864" y="4179"/>
                  <a:pt x="18167" y="6611"/>
                  <a:pt x="18167" y="9609"/>
                </a:cubicBezTo>
                <a:cubicBezTo>
                  <a:pt x="18167" y="12607"/>
                  <a:pt x="14864" y="15039"/>
                  <a:pt x="10793" y="15039"/>
                </a:cubicBezTo>
                <a:cubicBezTo>
                  <a:pt x="6721" y="15039"/>
                  <a:pt x="3418" y="12607"/>
                  <a:pt x="3418" y="9609"/>
                </a:cubicBezTo>
                <a:close/>
              </a:path>
            </a:pathLst>
          </a:custGeom>
          <a:solidFill>
            <a:srgbClr val="005EB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1" name="TextBox 20">
            <a:extLst>
              <a:ext uri="{FF2B5EF4-FFF2-40B4-BE49-F238E27FC236}">
                <a16:creationId xmlns:a16="http://schemas.microsoft.com/office/drawing/2014/main" id="{3D3C35A2-1E8B-8C0B-9846-490B29B85C47}"/>
              </a:ext>
            </a:extLst>
          </p:cNvPr>
          <p:cNvSpPr txBox="1"/>
          <p:nvPr/>
        </p:nvSpPr>
        <p:spPr>
          <a:xfrm>
            <a:off x="368015" y="2846320"/>
            <a:ext cx="1611070" cy="369332"/>
          </a:xfrm>
          <a:prstGeom prst="rect">
            <a:avLst/>
          </a:prstGeom>
          <a:solidFill>
            <a:srgbClr val="005EB8">
              <a:alpha val="89000"/>
            </a:srgb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t>Demographics</a:t>
            </a:r>
          </a:p>
        </p:txBody>
      </p:sp>
      <p:sp>
        <p:nvSpPr>
          <p:cNvPr id="12" name="Shape">
            <a:extLst>
              <a:ext uri="{FF2B5EF4-FFF2-40B4-BE49-F238E27FC236}">
                <a16:creationId xmlns:a16="http://schemas.microsoft.com/office/drawing/2014/main" id="{75D2A289-DFD6-1DD8-B18B-92AE35BA2C68}"/>
              </a:ext>
            </a:extLst>
          </p:cNvPr>
          <p:cNvSpPr/>
          <p:nvPr/>
        </p:nvSpPr>
        <p:spPr>
          <a:xfrm>
            <a:off x="6647337" y="826865"/>
            <a:ext cx="2113433" cy="2866576"/>
          </a:xfrm>
          <a:custGeom>
            <a:avLst/>
            <a:gdLst/>
            <a:ahLst/>
            <a:cxnLst>
              <a:cxn ang="0">
                <a:pos x="wd2" y="hd2"/>
              </a:cxn>
              <a:cxn ang="5400000">
                <a:pos x="wd2" y="hd2"/>
              </a:cxn>
              <a:cxn ang="10800000">
                <a:pos x="wd2" y="hd2"/>
              </a:cxn>
              <a:cxn ang="16200000">
                <a:pos x="wd2" y="hd2"/>
              </a:cxn>
            </a:cxnLst>
            <a:rect l="0" t="0" r="r" b="b"/>
            <a:pathLst>
              <a:path w="21568" h="21541" extrusionOk="0">
                <a:moveTo>
                  <a:pt x="21568" y="7936"/>
                </a:moveTo>
                <a:cubicBezTo>
                  <a:pt x="21568" y="3517"/>
                  <a:pt x="16663" y="-59"/>
                  <a:pt x="10629" y="1"/>
                </a:cubicBezTo>
                <a:cubicBezTo>
                  <a:pt x="4792" y="61"/>
                  <a:pt x="50" y="3577"/>
                  <a:pt x="1" y="7875"/>
                </a:cubicBezTo>
                <a:cubicBezTo>
                  <a:pt x="-32" y="11295"/>
                  <a:pt x="2862" y="14233"/>
                  <a:pt x="6966" y="15364"/>
                </a:cubicBezTo>
                <a:cubicBezTo>
                  <a:pt x="8847" y="15882"/>
                  <a:pt x="10106" y="17195"/>
                  <a:pt x="10106" y="18675"/>
                </a:cubicBezTo>
                <a:lnTo>
                  <a:pt x="10106" y="20193"/>
                </a:lnTo>
                <a:cubicBezTo>
                  <a:pt x="10106" y="20253"/>
                  <a:pt x="10040" y="20301"/>
                  <a:pt x="9959" y="20301"/>
                </a:cubicBezTo>
                <a:lnTo>
                  <a:pt x="9468" y="20301"/>
                </a:lnTo>
                <a:cubicBezTo>
                  <a:pt x="9337" y="20301"/>
                  <a:pt x="9255" y="20421"/>
                  <a:pt x="9354" y="20494"/>
                </a:cubicBezTo>
                <a:lnTo>
                  <a:pt x="10776" y="21541"/>
                </a:lnTo>
                <a:lnTo>
                  <a:pt x="12199" y="20494"/>
                </a:lnTo>
                <a:cubicBezTo>
                  <a:pt x="12297" y="20421"/>
                  <a:pt x="12231" y="20301"/>
                  <a:pt x="12084" y="20301"/>
                </a:cubicBezTo>
                <a:lnTo>
                  <a:pt x="11594" y="20301"/>
                </a:lnTo>
                <a:cubicBezTo>
                  <a:pt x="11512" y="20301"/>
                  <a:pt x="11447" y="20253"/>
                  <a:pt x="11447" y="20193"/>
                </a:cubicBezTo>
                <a:lnTo>
                  <a:pt x="11447" y="18712"/>
                </a:lnTo>
                <a:cubicBezTo>
                  <a:pt x="11447" y="17231"/>
                  <a:pt x="12689" y="15894"/>
                  <a:pt x="14586" y="15364"/>
                </a:cubicBezTo>
                <a:cubicBezTo>
                  <a:pt x="18674" y="14233"/>
                  <a:pt x="21568" y="11331"/>
                  <a:pt x="21568" y="7936"/>
                </a:cubicBezTo>
                <a:close/>
                <a:moveTo>
                  <a:pt x="3418" y="9609"/>
                </a:moveTo>
                <a:cubicBezTo>
                  <a:pt x="3418" y="6611"/>
                  <a:pt x="6721" y="4179"/>
                  <a:pt x="10793" y="4179"/>
                </a:cubicBezTo>
                <a:cubicBezTo>
                  <a:pt x="14864" y="4179"/>
                  <a:pt x="18167" y="6611"/>
                  <a:pt x="18167" y="9609"/>
                </a:cubicBezTo>
                <a:cubicBezTo>
                  <a:pt x="18167" y="12607"/>
                  <a:pt x="14864" y="15039"/>
                  <a:pt x="10793" y="15039"/>
                </a:cubicBezTo>
                <a:cubicBezTo>
                  <a:pt x="6721" y="15039"/>
                  <a:pt x="3418" y="12607"/>
                  <a:pt x="3418" y="9609"/>
                </a:cubicBezTo>
                <a:close/>
              </a:path>
            </a:pathLst>
          </a:custGeom>
          <a:solidFill>
            <a:srgbClr val="FA7F0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3" name="TextBox 19">
            <a:extLst>
              <a:ext uri="{FF2B5EF4-FFF2-40B4-BE49-F238E27FC236}">
                <a16:creationId xmlns:a16="http://schemas.microsoft.com/office/drawing/2014/main" id="{B5B85821-0FFE-BCF1-D816-4A79B45F73A5}"/>
              </a:ext>
            </a:extLst>
          </p:cNvPr>
          <p:cNvSpPr txBox="1"/>
          <p:nvPr/>
        </p:nvSpPr>
        <p:spPr>
          <a:xfrm>
            <a:off x="7008299" y="1883769"/>
            <a:ext cx="1391507" cy="369332"/>
          </a:xfrm>
          <a:prstGeom prst="rect">
            <a:avLst/>
          </a:prstGeom>
          <a:solidFill>
            <a:srgbClr val="005EB8">
              <a:alpha val="46000"/>
            </a:srgbClr>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t>Recruitment </a:t>
            </a:r>
          </a:p>
        </p:txBody>
      </p:sp>
    </p:spTree>
    <p:extLst>
      <p:ext uri="{BB962C8B-B14F-4D97-AF65-F5344CB8AC3E}">
        <p14:creationId xmlns:p14="http://schemas.microsoft.com/office/powerpoint/2010/main" val="169212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367729" y="8631"/>
            <a:ext cx="6982305" cy="1215353"/>
          </a:xfrm>
        </p:spPr>
        <p:txBody>
          <a:bodyPr/>
          <a:lstStyle/>
          <a:p>
            <a:r>
              <a:rPr lang="en-GB" dirty="0"/>
              <a:t>Get started today!</a:t>
            </a:r>
            <a:br>
              <a:rPr lang="en-GB" dirty="0"/>
            </a:br>
            <a:r>
              <a:rPr lang="en-GB" dirty="0"/>
              <a:t>Adult Social Care- Workforce Data Set</a:t>
            </a:r>
            <a:br>
              <a:rPr lang="en-GB" dirty="0"/>
            </a:br>
            <a:br>
              <a:rPr lang="en-GB" dirty="0"/>
            </a:br>
            <a:endParaRPr lang="en-GB" dirty="0"/>
          </a:p>
        </p:txBody>
      </p:sp>
      <p:sp>
        <p:nvSpPr>
          <p:cNvPr id="6" name="TextBox 5">
            <a:extLst>
              <a:ext uri="{FF2B5EF4-FFF2-40B4-BE49-F238E27FC236}">
                <a16:creationId xmlns:a16="http://schemas.microsoft.com/office/drawing/2014/main" id="{05870259-E992-4FD1-BD07-ADAC24F13DAD}"/>
              </a:ext>
            </a:extLst>
          </p:cNvPr>
          <p:cNvSpPr txBox="1"/>
          <p:nvPr/>
        </p:nvSpPr>
        <p:spPr>
          <a:xfrm>
            <a:off x="530177" y="1656678"/>
            <a:ext cx="6657403" cy="2677656"/>
          </a:xfrm>
          <a:prstGeom prst="rect">
            <a:avLst/>
          </a:prstGeom>
          <a:noFill/>
        </p:spPr>
        <p:txBody>
          <a:bodyPr wrap="square">
            <a:spAutoFit/>
          </a:bodyPr>
          <a:lstStyle/>
          <a:p>
            <a:pPr marL="0" indent="0">
              <a:buNone/>
            </a:pPr>
            <a:r>
              <a:rPr lang="en-GB" sz="2400" dirty="0"/>
              <a:t>Find out more and create your account at </a:t>
            </a:r>
          </a:p>
          <a:p>
            <a:pPr marL="0" indent="0">
              <a:buNone/>
            </a:pPr>
            <a:r>
              <a:rPr lang="en-GB" sz="2400" b="1" dirty="0">
                <a:solidFill>
                  <a:srgbClr val="A20067"/>
                </a:solidFill>
              </a:rPr>
              <a:t>www.skillsforcare.org.uk/ASCWDS</a:t>
            </a:r>
          </a:p>
          <a:p>
            <a:pPr marL="0" indent="0">
              <a:buNone/>
            </a:pPr>
            <a:endParaRPr lang="en-GB" sz="2400" b="1" dirty="0">
              <a:solidFill>
                <a:srgbClr val="A20067"/>
              </a:solidFill>
            </a:endParaRPr>
          </a:p>
          <a:p>
            <a:pPr marL="0" indent="0">
              <a:buNone/>
            </a:pPr>
            <a:r>
              <a:rPr lang="en-GB" sz="2400" dirty="0"/>
              <a:t>Or contact our support team for more information </a:t>
            </a:r>
          </a:p>
          <a:p>
            <a:pPr marL="0" indent="0">
              <a:buNone/>
            </a:pPr>
            <a:r>
              <a:rPr lang="en-GB" sz="2400" b="1" dirty="0">
                <a:solidFill>
                  <a:srgbClr val="A20067"/>
                </a:solidFill>
              </a:rPr>
              <a:t>T. 0113 241 0969</a:t>
            </a:r>
          </a:p>
          <a:p>
            <a:pPr marL="0" indent="0">
              <a:buNone/>
            </a:pPr>
            <a:r>
              <a:rPr lang="en-GB" sz="2400" b="1" dirty="0">
                <a:solidFill>
                  <a:srgbClr val="A20067"/>
                </a:solidFill>
              </a:rPr>
              <a:t>E. ascwds-support@skillsforcare.org.uk.</a:t>
            </a:r>
          </a:p>
        </p:txBody>
      </p:sp>
      <p:pic>
        <p:nvPicPr>
          <p:cNvPr id="8" name="Picture 7">
            <a:extLst>
              <a:ext uri="{FF2B5EF4-FFF2-40B4-BE49-F238E27FC236}">
                <a16:creationId xmlns:a16="http://schemas.microsoft.com/office/drawing/2014/main" id="{4BA1195D-61F7-4495-9E96-623567FD8DB3}"/>
              </a:ext>
            </a:extLst>
          </p:cNvPr>
          <p:cNvPicPr>
            <a:picLocks noChangeAspect="1"/>
          </p:cNvPicPr>
          <p:nvPr/>
        </p:nvPicPr>
        <p:blipFill>
          <a:blip r:embed="rId3"/>
          <a:stretch>
            <a:fillRect/>
          </a:stretch>
        </p:blipFill>
        <p:spPr>
          <a:xfrm>
            <a:off x="5139599" y="4417016"/>
            <a:ext cx="1835967" cy="1835967"/>
          </a:xfrm>
          <a:prstGeom prst="rect">
            <a:avLst/>
          </a:prstGeom>
        </p:spPr>
      </p:pic>
    </p:spTree>
    <p:extLst>
      <p:ext uri="{BB962C8B-B14F-4D97-AF65-F5344CB8AC3E}">
        <p14:creationId xmlns:p14="http://schemas.microsoft.com/office/powerpoint/2010/main" val="65281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446567" y="441325"/>
            <a:ext cx="6903467" cy="5683028"/>
          </a:xfrm>
        </p:spPr>
        <p:txBody>
          <a:bodyPr/>
          <a:lstStyle/>
          <a:p>
            <a:r>
              <a:rPr lang="en-GB" dirty="0"/>
              <a:t>Your Local Workforce Development Grant Holder Contact</a:t>
            </a:r>
            <a:br>
              <a:rPr lang="en-GB" dirty="0"/>
            </a:br>
            <a:br>
              <a:rPr lang="en-GB" dirty="0"/>
            </a:br>
            <a:r>
              <a:rPr lang="en-GB" sz="2400" dirty="0">
                <a:hlinkClick r:id="rId3"/>
              </a:rPr>
              <a:t>Michaela.cosway@devoncarehomes.org</a:t>
            </a:r>
            <a:br>
              <a:rPr lang="en-GB" sz="2400" dirty="0"/>
            </a:br>
            <a:br>
              <a:rPr lang="en-GB" sz="2400" dirty="0"/>
            </a:br>
            <a:br>
              <a:rPr lang="en-GB" sz="2400" dirty="0"/>
            </a:br>
            <a:br>
              <a:rPr lang="en-GB" sz="2400" dirty="0"/>
            </a:br>
            <a:br>
              <a:rPr lang="en-GB" sz="2400"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Rectangle 2">
            <a:extLst>
              <a:ext uri="{FF2B5EF4-FFF2-40B4-BE49-F238E27FC236}">
                <a16:creationId xmlns:a16="http://schemas.microsoft.com/office/drawing/2014/main" id="{89D37F2C-F24D-6128-A2BC-AF80A849962A}"/>
              </a:ext>
            </a:extLst>
          </p:cNvPr>
          <p:cNvSpPr>
            <a:spLocks noChangeArrowheads="1"/>
          </p:cNvSpPr>
          <p:nvPr/>
        </p:nvSpPr>
        <p:spPr bwMode="auto">
          <a:xfrm>
            <a:off x="0" y="-152432"/>
            <a:ext cx="89193" cy="7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81">
            <a:extLst>
              <a:ext uri="{FF2B5EF4-FFF2-40B4-BE49-F238E27FC236}">
                <a16:creationId xmlns:a16="http://schemas.microsoft.com/office/drawing/2014/main" id="{98588B9B-8108-65C3-4D22-98CAF28A2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57200"/>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091F2A-907D-C43E-D0EC-11A05624CD9A}"/>
              </a:ext>
            </a:extLst>
          </p:cNvPr>
          <p:cNvSpPr>
            <a:spLocks noChangeArrowheads="1"/>
          </p:cNvSpPr>
          <p:nvPr/>
        </p:nvSpPr>
        <p:spPr bwMode="auto">
          <a:xfrm>
            <a:off x="39688" y="206973"/>
            <a:ext cx="89193" cy="5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9546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446567" y="441325"/>
            <a:ext cx="6903467" cy="5683028"/>
          </a:xfrm>
        </p:spPr>
        <p:txBody>
          <a:bodyPr/>
          <a:lstStyle/>
          <a:p>
            <a:r>
              <a:rPr lang="en-GB" dirty="0"/>
              <a:t>Demographic Recruitment</a:t>
            </a:r>
            <a:br>
              <a:rPr lang="en-GB" dirty="0"/>
            </a:br>
            <a:br>
              <a:rPr lang="en-GB" dirty="0"/>
            </a:br>
            <a:r>
              <a:rPr lang="en-GB" sz="2800" dirty="0">
                <a:hlinkClick r:id="rId3"/>
              </a:rPr>
              <a:t>Recruiting new demographics into social care (skillsforcare.org.uk)</a:t>
            </a:r>
            <a:br>
              <a:rPr lang="en-GB" sz="2800" dirty="0"/>
            </a:br>
            <a:br>
              <a:rPr lang="en-GB" sz="2800" dirty="0"/>
            </a:br>
            <a:br>
              <a:rPr lang="en-GB" sz="2800" dirty="0"/>
            </a:br>
            <a:r>
              <a:rPr lang="en-GB" dirty="0"/>
              <a:t>Workforce Intelligence</a:t>
            </a:r>
            <a:br>
              <a:rPr lang="en-GB" dirty="0"/>
            </a:br>
            <a:br>
              <a:rPr lang="en-GB" dirty="0"/>
            </a:br>
            <a:r>
              <a:rPr lang="en-GB" sz="2800" dirty="0">
                <a:hlinkClick r:id="rId4"/>
              </a:rPr>
              <a:t>Workforce intelligence (skillsforcare.org.uk)</a:t>
            </a:r>
            <a:br>
              <a:rPr lang="en-GB" sz="2800" dirty="0"/>
            </a:br>
            <a:br>
              <a:rPr lang="en-GB" sz="2800" dirty="0"/>
            </a:br>
            <a:br>
              <a:rPr lang="en-GB" sz="2800" dirty="0"/>
            </a:br>
            <a:br>
              <a:rPr lang="en-GB" sz="2800"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Rectangle 2">
            <a:extLst>
              <a:ext uri="{FF2B5EF4-FFF2-40B4-BE49-F238E27FC236}">
                <a16:creationId xmlns:a16="http://schemas.microsoft.com/office/drawing/2014/main" id="{89D37F2C-F24D-6128-A2BC-AF80A849962A}"/>
              </a:ext>
            </a:extLst>
          </p:cNvPr>
          <p:cNvSpPr>
            <a:spLocks noChangeArrowheads="1"/>
          </p:cNvSpPr>
          <p:nvPr/>
        </p:nvSpPr>
        <p:spPr bwMode="auto">
          <a:xfrm>
            <a:off x="0" y="-152432"/>
            <a:ext cx="89193" cy="7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81">
            <a:extLst>
              <a:ext uri="{FF2B5EF4-FFF2-40B4-BE49-F238E27FC236}">
                <a16:creationId xmlns:a16="http://schemas.microsoft.com/office/drawing/2014/main" id="{98588B9B-8108-65C3-4D22-98CAF28A2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457200"/>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091F2A-907D-C43E-D0EC-11A05624CD9A}"/>
              </a:ext>
            </a:extLst>
          </p:cNvPr>
          <p:cNvSpPr>
            <a:spLocks noChangeArrowheads="1"/>
          </p:cNvSpPr>
          <p:nvPr/>
        </p:nvSpPr>
        <p:spPr bwMode="auto">
          <a:xfrm>
            <a:off x="39688" y="206973"/>
            <a:ext cx="89193" cy="5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8727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382771" y="824097"/>
            <a:ext cx="6903467" cy="5683028"/>
          </a:xfrm>
        </p:spPr>
        <p:txBody>
          <a:bodyPr/>
          <a:lstStyle/>
          <a:p>
            <a:r>
              <a:rPr lang="en-GB" dirty="0"/>
              <a:t>National Workforce Strategy- </a:t>
            </a:r>
            <a:br>
              <a:rPr lang="en-GB" dirty="0"/>
            </a:br>
            <a:r>
              <a:rPr lang="en-GB" dirty="0"/>
              <a:t>Click here for updates.</a:t>
            </a:r>
            <a:br>
              <a:rPr lang="en-GB" dirty="0"/>
            </a:br>
            <a:br>
              <a:rPr lang="en-GB" dirty="0"/>
            </a:br>
            <a:r>
              <a:rPr lang="en-GB" sz="2800" dirty="0">
                <a:hlinkClick r:id="rId3"/>
              </a:rPr>
              <a:t>https://www.skillsforcare.org.uk/search.aspx?q=workforce%20Strategy</a:t>
            </a:r>
            <a:br>
              <a:rPr lang="en-GB" sz="2800" dirty="0"/>
            </a:br>
            <a:br>
              <a:rPr lang="en-GB" sz="2800" dirty="0"/>
            </a:br>
            <a:br>
              <a:rPr lang="en-GB" sz="2800" dirty="0"/>
            </a:br>
            <a:br>
              <a:rPr lang="en-GB" sz="2800" dirty="0"/>
            </a:br>
            <a:br>
              <a:rPr lang="en-GB" sz="2800" dirty="0"/>
            </a:br>
            <a:br>
              <a:rPr lang="en-GB" dirty="0"/>
            </a:br>
            <a:br>
              <a:rPr lang="en-GB" sz="2800" dirty="0"/>
            </a:br>
            <a:br>
              <a:rPr lang="en-GB" sz="2800" dirty="0"/>
            </a:br>
            <a:br>
              <a:rPr lang="en-GB" sz="2800" dirty="0"/>
            </a:br>
            <a:br>
              <a:rPr lang="en-GB" sz="2800" dirty="0"/>
            </a:br>
            <a:br>
              <a:rPr lang="en-GB" sz="2800" dirty="0"/>
            </a:br>
            <a:br>
              <a:rPr lang="en-GB" sz="2800"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Rectangle 2">
            <a:extLst>
              <a:ext uri="{FF2B5EF4-FFF2-40B4-BE49-F238E27FC236}">
                <a16:creationId xmlns:a16="http://schemas.microsoft.com/office/drawing/2014/main" id="{89D37F2C-F24D-6128-A2BC-AF80A849962A}"/>
              </a:ext>
            </a:extLst>
          </p:cNvPr>
          <p:cNvSpPr>
            <a:spLocks noChangeArrowheads="1"/>
          </p:cNvSpPr>
          <p:nvPr/>
        </p:nvSpPr>
        <p:spPr bwMode="auto">
          <a:xfrm>
            <a:off x="0" y="-152432"/>
            <a:ext cx="89193" cy="7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81">
            <a:extLst>
              <a:ext uri="{FF2B5EF4-FFF2-40B4-BE49-F238E27FC236}">
                <a16:creationId xmlns:a16="http://schemas.microsoft.com/office/drawing/2014/main" id="{98588B9B-8108-65C3-4D22-98CAF28A2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57200"/>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091F2A-907D-C43E-D0EC-11A05624CD9A}"/>
              </a:ext>
            </a:extLst>
          </p:cNvPr>
          <p:cNvSpPr>
            <a:spLocks noChangeArrowheads="1"/>
          </p:cNvSpPr>
          <p:nvPr/>
        </p:nvSpPr>
        <p:spPr bwMode="auto">
          <a:xfrm>
            <a:off x="39688" y="206973"/>
            <a:ext cx="89193" cy="5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368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446567" y="441325"/>
            <a:ext cx="6903467" cy="5683028"/>
          </a:xfrm>
        </p:spPr>
        <p:txBody>
          <a:bodyPr/>
          <a:lstStyle/>
          <a:p>
            <a:r>
              <a:rPr lang="en-GB" dirty="0"/>
              <a:t>Please contact me..</a:t>
            </a:r>
            <a:br>
              <a:rPr lang="en-GB" dirty="0"/>
            </a:br>
            <a:br>
              <a:rPr lang="en-GB" dirty="0"/>
            </a:br>
            <a:r>
              <a:rPr lang="en-GB" sz="2400" dirty="0">
                <a:hlinkClick r:id="rId3"/>
              </a:rPr>
              <a:t>Jill.Croskell@skillsforcare.org.uk</a:t>
            </a:r>
            <a:br>
              <a:rPr lang="en-GB" sz="2400" dirty="0"/>
            </a:br>
            <a:br>
              <a:rPr lang="en-GB" dirty="0"/>
            </a:br>
            <a:r>
              <a:rPr lang="en-GB" dirty="0"/>
              <a:t>Thankyou😊</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Rectangle 2">
            <a:extLst>
              <a:ext uri="{FF2B5EF4-FFF2-40B4-BE49-F238E27FC236}">
                <a16:creationId xmlns:a16="http://schemas.microsoft.com/office/drawing/2014/main" id="{89D37F2C-F24D-6128-A2BC-AF80A849962A}"/>
              </a:ext>
            </a:extLst>
          </p:cNvPr>
          <p:cNvSpPr>
            <a:spLocks noChangeArrowheads="1"/>
          </p:cNvSpPr>
          <p:nvPr/>
        </p:nvSpPr>
        <p:spPr bwMode="auto">
          <a:xfrm>
            <a:off x="0" y="-152432"/>
            <a:ext cx="89193" cy="7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81">
            <a:extLst>
              <a:ext uri="{FF2B5EF4-FFF2-40B4-BE49-F238E27FC236}">
                <a16:creationId xmlns:a16="http://schemas.microsoft.com/office/drawing/2014/main" id="{98588B9B-8108-65C3-4D22-98CAF28A2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57200"/>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091F2A-907D-C43E-D0EC-11A05624CD9A}"/>
              </a:ext>
            </a:extLst>
          </p:cNvPr>
          <p:cNvSpPr>
            <a:spLocks noChangeArrowheads="1"/>
          </p:cNvSpPr>
          <p:nvPr/>
        </p:nvSpPr>
        <p:spPr bwMode="auto">
          <a:xfrm>
            <a:off x="39688" y="206973"/>
            <a:ext cx="89193" cy="5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494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Key Findings">
            <a:extLst>
              <a:ext uri="{FF2B5EF4-FFF2-40B4-BE49-F238E27FC236}">
                <a16:creationId xmlns:a16="http://schemas.microsoft.com/office/drawing/2014/main" id="{DAC24C89-FD51-40F2-8C8C-631B2B766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631" y="857250"/>
            <a:ext cx="6044739" cy="514350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amp;amp;R">
            <a:extLst>
              <a:ext uri="{FF2B5EF4-FFF2-40B4-BE49-F238E27FC236}">
                <a16:creationId xmlns:a16="http://schemas.microsoft.com/office/drawing/2014/main" id="{E85B3340-7379-43E8-9301-B35233229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631" y="857250"/>
            <a:ext cx="6044739" cy="5143500"/>
          </a:xfrm>
          <a:prstGeom prst="rect">
            <a:avLst/>
          </a:prstGeom>
        </p:spPr>
      </p:pic>
    </p:spTree>
    <p:extLst>
      <p:ext uri="{BB962C8B-B14F-4D97-AF65-F5344CB8AC3E}">
        <p14:creationId xmlns:p14="http://schemas.microsoft.com/office/powerpoint/2010/main" val="161367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Q&amp;amp;T">
            <a:extLst>
              <a:ext uri="{FF2B5EF4-FFF2-40B4-BE49-F238E27FC236}">
                <a16:creationId xmlns:a16="http://schemas.microsoft.com/office/drawing/2014/main" id="{9A7F74FB-29CE-4403-9B5D-E895985E2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631" y="857250"/>
            <a:ext cx="6044739" cy="5143500"/>
          </a:xfrm>
          <a:prstGeom prst="rect">
            <a:avLst/>
          </a:prstGeom>
        </p:spPr>
      </p:pic>
    </p:spTree>
    <p:extLst>
      <p:ext uri="{BB962C8B-B14F-4D97-AF65-F5344CB8AC3E}">
        <p14:creationId xmlns:p14="http://schemas.microsoft.com/office/powerpoint/2010/main" val="116589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emographics">
            <a:extLst>
              <a:ext uri="{FF2B5EF4-FFF2-40B4-BE49-F238E27FC236}">
                <a16:creationId xmlns:a16="http://schemas.microsoft.com/office/drawing/2014/main" id="{A8AADF02-DDE5-4AD6-B8EB-EAA2EFAA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631" y="857250"/>
            <a:ext cx="6044739" cy="5143500"/>
          </a:xfrm>
          <a:prstGeom prst="rect">
            <a:avLst/>
          </a:prstGeom>
        </p:spPr>
      </p:pic>
    </p:spTree>
    <p:extLst>
      <p:ext uri="{BB962C8B-B14F-4D97-AF65-F5344CB8AC3E}">
        <p14:creationId xmlns:p14="http://schemas.microsoft.com/office/powerpoint/2010/main" val="191534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a:xfrm>
            <a:off x="367729" y="441325"/>
            <a:ext cx="6982305" cy="5959475"/>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Rectangle 2">
            <a:extLst>
              <a:ext uri="{FF2B5EF4-FFF2-40B4-BE49-F238E27FC236}">
                <a16:creationId xmlns:a16="http://schemas.microsoft.com/office/drawing/2014/main" id="{89D37F2C-F24D-6128-A2BC-AF80A849962A}"/>
              </a:ext>
            </a:extLst>
          </p:cNvPr>
          <p:cNvSpPr>
            <a:spLocks noChangeArrowheads="1"/>
          </p:cNvSpPr>
          <p:nvPr/>
        </p:nvSpPr>
        <p:spPr bwMode="auto">
          <a:xfrm>
            <a:off x="0" y="-152432"/>
            <a:ext cx="89193" cy="7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1A091F2A-907D-C43E-D0EC-11A05624CD9A}"/>
              </a:ext>
            </a:extLst>
          </p:cNvPr>
          <p:cNvSpPr>
            <a:spLocks noChangeArrowheads="1"/>
          </p:cNvSpPr>
          <p:nvPr/>
        </p:nvSpPr>
        <p:spPr bwMode="auto">
          <a:xfrm>
            <a:off x="39688" y="206973"/>
            <a:ext cx="89193" cy="5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45720" rIns="9144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2" name="Picture 51">
            <a:extLst>
              <a:ext uri="{FF2B5EF4-FFF2-40B4-BE49-F238E27FC236}">
                <a16:creationId xmlns:a16="http://schemas.microsoft.com/office/drawing/2014/main" id="{8266A401-E018-7863-339C-8782DBD41AFB}"/>
              </a:ext>
            </a:extLst>
          </p:cNvPr>
          <p:cNvPicPr/>
          <p:nvPr/>
        </p:nvPicPr>
        <p:blipFill>
          <a:blip r:embed="rId3"/>
          <a:stretch>
            <a:fillRect/>
          </a:stretch>
        </p:blipFill>
        <p:spPr>
          <a:xfrm>
            <a:off x="1222745" y="1"/>
            <a:ext cx="6230678" cy="5805376"/>
          </a:xfrm>
          <a:prstGeom prst="rect">
            <a:avLst/>
          </a:prstGeom>
        </p:spPr>
      </p:pic>
    </p:spTree>
    <p:extLst>
      <p:ext uri="{BB962C8B-B14F-4D97-AF65-F5344CB8AC3E}">
        <p14:creationId xmlns:p14="http://schemas.microsoft.com/office/powerpoint/2010/main" val="337790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p:txBody>
          <a:bodyPr/>
          <a:lstStyle/>
          <a:p>
            <a:r>
              <a:rPr lang="en-GB" sz="4800" dirty="0"/>
              <a:t>Have you Heard?</a:t>
            </a:r>
            <a:br>
              <a:rPr lang="en-GB" sz="4800" dirty="0"/>
            </a:br>
            <a:br>
              <a:rPr lang="en-GB" dirty="0"/>
            </a:br>
            <a:r>
              <a:rPr lang="en-GB" dirty="0"/>
              <a:t>Workforce Development Fund is ending.</a:t>
            </a:r>
            <a:br>
              <a:rPr lang="en-GB" dirty="0"/>
            </a:br>
            <a:br>
              <a:rPr lang="en-GB" dirty="0"/>
            </a:br>
            <a:br>
              <a:rPr lang="en-GB" dirty="0"/>
            </a:br>
            <a:r>
              <a:rPr lang="en-GB" dirty="0"/>
              <a:t>What is replacing this and what does it mean for me?</a:t>
            </a:r>
            <a:br>
              <a:rPr lang="en-GB" dirty="0"/>
            </a:br>
            <a:br>
              <a:rPr lang="en-GB" dirty="0"/>
            </a:br>
            <a:endParaRPr lang="en-GB" dirty="0"/>
          </a:p>
        </p:txBody>
      </p:sp>
      <p:sp>
        <p:nvSpPr>
          <p:cNvPr id="3" name="Rectangle 2">
            <a:extLst>
              <a:ext uri="{FF2B5EF4-FFF2-40B4-BE49-F238E27FC236}">
                <a16:creationId xmlns:a16="http://schemas.microsoft.com/office/drawing/2014/main" id="{74F9C4C7-08A4-EA65-EDDF-FD3FD87C95B4}"/>
              </a:ext>
            </a:extLst>
          </p:cNvPr>
          <p:cNvSpPr/>
          <p:nvPr/>
        </p:nvSpPr>
        <p:spPr>
          <a:xfrm>
            <a:off x="1111250" y="2072323"/>
            <a:ext cx="6921500" cy="2713355"/>
          </a:xfrm>
          <a:prstGeom prst="rect">
            <a:avLst/>
          </a:prstGeom>
          <a:ln>
            <a:noFill/>
          </a:ln>
        </p:spPr>
        <p:txBody>
          <a:bodyPr vert="horz" lIns="0" tIns="0" rIns="0" bIns="0" rtlCol="0">
            <a:noAutofit/>
          </a:bodyPr>
          <a:lstStyle/>
          <a:p>
            <a:pPr>
              <a:lnSpc>
                <a:spcPct val="107000"/>
              </a:lnSpc>
              <a:spcAft>
                <a:spcPts val="800"/>
              </a:spcAft>
            </a:pPr>
            <a:endParaRPr lang="en-GB" sz="11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930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6A1B-F93B-C3A8-03F3-4A82F8CF05C0}"/>
              </a:ext>
            </a:extLst>
          </p:cNvPr>
          <p:cNvSpPr>
            <a:spLocks noGrp="1"/>
          </p:cNvSpPr>
          <p:nvPr>
            <p:ph type="ctrTitle"/>
          </p:nvPr>
        </p:nvSpPr>
        <p:spPr/>
        <p:txBody>
          <a:bodyPr/>
          <a:lstStyle/>
          <a:p>
            <a:r>
              <a:rPr lang="en-GB" sz="6000" dirty="0"/>
              <a:t>Changes to the Workforce Development Fund</a:t>
            </a:r>
            <a:endParaRPr lang="en-GB" dirty="0"/>
          </a:p>
        </p:txBody>
      </p:sp>
      <p:sp>
        <p:nvSpPr>
          <p:cNvPr id="3" name="Subtitle 2">
            <a:extLst>
              <a:ext uri="{FF2B5EF4-FFF2-40B4-BE49-F238E27FC236}">
                <a16:creationId xmlns:a16="http://schemas.microsoft.com/office/drawing/2014/main" id="{4B6184D6-D238-5470-41E7-79F13335D808}"/>
              </a:ext>
            </a:extLst>
          </p:cNvPr>
          <p:cNvSpPr>
            <a:spLocks noGrp="1"/>
          </p:cNvSpPr>
          <p:nvPr>
            <p:ph type="subTitle" idx="1"/>
          </p:nvPr>
        </p:nvSpPr>
        <p:spPr/>
        <p:txBody>
          <a:bodyPr/>
          <a:lstStyle/>
          <a:p>
            <a:endParaRPr lang="en-GB" dirty="0"/>
          </a:p>
        </p:txBody>
      </p:sp>
      <p:graphicFrame>
        <p:nvGraphicFramePr>
          <p:cNvPr id="5" name="TextBox 3">
            <a:extLst>
              <a:ext uri="{FF2B5EF4-FFF2-40B4-BE49-F238E27FC236}">
                <a16:creationId xmlns:a16="http://schemas.microsoft.com/office/drawing/2014/main" id="{FC408B88-9CB5-AB42-375F-AE0A639C1E83}"/>
              </a:ext>
            </a:extLst>
          </p:cNvPr>
          <p:cNvGraphicFramePr/>
          <p:nvPr/>
        </p:nvGraphicFramePr>
        <p:xfrm>
          <a:off x="294341" y="3016332"/>
          <a:ext cx="8398398" cy="3479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781455"/>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2c7b53-b029-44d5-9ef6-308ac41fe8b2" xsi:nil="true"/>
    <lcf76f155ced4ddcb4097134ff3c332f xmlns="fe2b6482-5649-40c1-beec-bd2489afe43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FCE155BFE82D4096FCA492A2A79DAE" ma:contentTypeVersion="16" ma:contentTypeDescription="Create a new document." ma:contentTypeScope="" ma:versionID="d3c8431887df59f5eafbf7a567f24f97">
  <xsd:schema xmlns:xsd="http://www.w3.org/2001/XMLSchema" xmlns:xs="http://www.w3.org/2001/XMLSchema" xmlns:p="http://schemas.microsoft.com/office/2006/metadata/properties" xmlns:ns2="d82c7b53-b029-44d5-9ef6-308ac41fe8b2" xmlns:ns3="fe2b6482-5649-40c1-beec-bd2489afe435" xmlns:ns4="9e5aff34-c4f2-41be-847e-4f74b22b02cf" targetNamespace="http://schemas.microsoft.com/office/2006/metadata/properties" ma:root="true" ma:fieldsID="ac00e171f7bf23afa82170455a5dba8e" ns2:_="" ns3:_="" ns4:_="">
    <xsd:import namespace="d82c7b53-b029-44d5-9ef6-308ac41fe8b2"/>
    <xsd:import namespace="fe2b6482-5649-40c1-beec-bd2489afe435"/>
    <xsd:import namespace="9e5aff34-c4f2-41be-847e-4f74b22b02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SearchProperties" minOccurs="0"/>
                <xsd:element ref="ns4:SharedWithUsers" minOccurs="0"/>
                <xsd:element ref="ns4:SharedWithDetails" minOccurs="0"/>
                <xsd:element ref="ns3:MediaServiceObjectDetectorVersion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c7b53-b029-44d5-9ef6-308ac41fe8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hidden="true" ma:list="{71a9fa94-0187-4a6a-8077-060d0dbc250d}" ma:internalName="TaxCatchAll" ma:showField="CatchAllData" ma:web="d82c7b53-b029-44d5-9ef6-308ac41fe8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2b6482-5649-40c1-beec-bd2489afe4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5aff34-c4f2-41be-847e-4f74b22b02c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5880B4D-B4BF-4A29-AA72-5D8F37AF76B0}">
  <ds:schemaRefs>
    <ds:schemaRef ds:uri="http://schemas.microsoft.com/office/2006/metadata/properties"/>
    <ds:schemaRef ds:uri="http://schemas.microsoft.com/office/infopath/2007/PartnerControls"/>
    <ds:schemaRef ds:uri="http://schemas.microsoft.com/sharepoint/v3"/>
    <ds:schemaRef ds:uri="d82c7b53-b029-44d5-9ef6-308ac41fe8b2"/>
    <ds:schemaRef ds:uri="fe2b6482-5649-40c1-beec-bd2489afe435"/>
  </ds:schemaRefs>
</ds:datastoreItem>
</file>

<file path=customXml/itemProps2.xml><?xml version="1.0" encoding="utf-8"?>
<ds:datastoreItem xmlns:ds="http://schemas.openxmlformats.org/officeDocument/2006/customXml" ds:itemID="{5C61EC39-5D47-4AD4-BF2E-9D1466F071C5}">
  <ds:schemaRefs>
    <ds:schemaRef ds:uri="http://schemas.microsoft.com/sharepoint/v3/contenttype/forms"/>
  </ds:schemaRefs>
</ds:datastoreItem>
</file>

<file path=customXml/itemProps3.xml><?xml version="1.0" encoding="utf-8"?>
<ds:datastoreItem xmlns:ds="http://schemas.openxmlformats.org/officeDocument/2006/customXml" ds:itemID="{D3329E75-5B7C-42CC-886A-13B47059E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c7b53-b029-44d5-9ef6-308ac41fe8b2"/>
    <ds:schemaRef ds:uri="fe2b6482-5649-40c1-beec-bd2489afe435"/>
    <ds:schemaRef ds:uri="9e5aff34-c4f2-41be-847e-4f74b22b0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4C88F9C-14F5-476D-875A-AC2BA5990BE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3011</TotalTime>
  <Words>2268</Words>
  <Application>Microsoft Office PowerPoint</Application>
  <PresentationFormat>On-screen Show (4:3)</PresentationFormat>
  <Paragraphs>193</Paragraphs>
  <Slides>24</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font-regular</vt:lpstr>
      <vt:lpstr>font-semibold</vt:lpstr>
      <vt:lpstr>GDS Transport</vt:lpstr>
      <vt:lpstr>Helvetica Neue LT Std 75 Bold</vt:lpstr>
      <vt:lpstr>Poppins Medium</vt:lpstr>
      <vt:lpstr>Wingdings</vt:lpstr>
      <vt:lpstr>Title slides</vt:lpstr>
      <vt:lpstr>Bespoke content slides</vt:lpstr>
      <vt:lpstr>End slides</vt:lpstr>
      <vt:lpstr>Setting the scene &amp; going forward….  Jill Croskell –Locality Manager 28th March 2024  </vt:lpstr>
      <vt:lpstr>PowerPoint Presentation</vt:lpstr>
      <vt:lpstr>PowerPoint Presentation</vt:lpstr>
      <vt:lpstr>PowerPoint Presentation</vt:lpstr>
      <vt:lpstr>PowerPoint Presentation</vt:lpstr>
      <vt:lpstr>PowerPoint Presentation</vt:lpstr>
      <vt:lpstr>           </vt:lpstr>
      <vt:lpstr>Have you Heard?  Workforce Development Fund is ending.   What is replacing this and what does it mean for me?  </vt:lpstr>
      <vt:lpstr>Changes to the Workforce Development Fund</vt:lpstr>
      <vt:lpstr>Planning a new Adult Social Care Workforce Strategy </vt:lpstr>
      <vt:lpstr>Developing an adult social care workforce strategy</vt:lpstr>
      <vt:lpstr>   Let's look at the new Care Certificate                                                                             </vt:lpstr>
      <vt:lpstr>PowerPoint Presentation</vt:lpstr>
      <vt:lpstr>Next steps for the care certificate qualification   </vt:lpstr>
      <vt:lpstr>Care workforce pathway</vt:lpstr>
      <vt:lpstr>PowerPoint Presentation</vt:lpstr>
      <vt:lpstr>The Care Workforce  Pathway</vt:lpstr>
      <vt:lpstr> Resources</vt:lpstr>
      <vt:lpstr>               </vt:lpstr>
      <vt:lpstr>Get started today! Adult Social Care- Workforce Data Set  </vt:lpstr>
      <vt:lpstr>Your Local Workforce Development Grant Holder Contact  Michaela.cosway@devoncarehomes.org            </vt:lpstr>
      <vt:lpstr>Demographic Recruitment  Recruiting new demographics into social care (skillsforcare.org.uk)   Workforce Intelligence  Workforce intelligence (skillsforcare.org.uk)               </vt:lpstr>
      <vt:lpstr>National Workforce Strategy-  Click here for updates.  https://www.skillsforcare.org.uk/search.aspx?q=workforce%20Strategy                       </vt:lpstr>
      <vt:lpstr>Please contact me..  Jill.Croskell@skillsforcare.org.uk  Thankyou😊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Jill Croskell</cp:lastModifiedBy>
  <cp:revision>326</cp:revision>
  <dcterms:created xsi:type="dcterms:W3CDTF">2019-11-26T09:38:15Z</dcterms:created>
  <dcterms:modified xsi:type="dcterms:W3CDTF">2024-03-22T14:37:19Z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0x01010098FCE155BFE82D4096FCA492A2A79DAE</vt:lpwstr>
  </property>
  <property fmtid="{D5CDD505-2E9C-101B-9397-08002B2CF9AE}" pid="3" name="_dlc_DocIdItemGuid">
    <vt:lpwstr>936e98e0-0d36-4ece-9fa6-2c2af0d394cd</vt:lpwstr>
  </property>
  <property fmtid="{D5CDD505-2E9C-101B-9397-08002B2CF9AE}" pid="4" name="Order">
    <vt:r8>7900</vt:r8>
  </property>
  <property fmtid="{D5CDD505-2E9C-101B-9397-08002B2CF9AE}" pid="5" name="MSIP_Label_f194113b-ecba-4458-8e2e-fa038bf17a69_Enabled">
    <vt:lpwstr>true</vt:lpwstr>
  </property>
  <property fmtid="{D5CDD505-2E9C-101B-9397-08002B2CF9AE}" pid="6" name="MSIP_Label_f194113b-ecba-4458-8e2e-fa038bf17a69_SetDate">
    <vt:lpwstr>2022-05-31T08:03:33Z</vt:lpwstr>
  </property>
  <property fmtid="{D5CDD505-2E9C-101B-9397-08002B2CF9AE}" pid="7" name="MSIP_Label_f194113b-ecba-4458-8e2e-fa038bf17a69_Method">
    <vt:lpwstr>Standard</vt:lpwstr>
  </property>
  <property fmtid="{D5CDD505-2E9C-101B-9397-08002B2CF9AE}" pid="8" name="MSIP_Label_f194113b-ecba-4458-8e2e-fa038bf17a69_Name">
    <vt:lpwstr>Internal</vt:lpwstr>
  </property>
  <property fmtid="{D5CDD505-2E9C-101B-9397-08002B2CF9AE}" pid="9" name="MSIP_Label_f194113b-ecba-4458-8e2e-fa038bf17a69_SiteId">
    <vt:lpwstr>5c317017-415d-43e6-ada1-7668f9ad3f9f</vt:lpwstr>
  </property>
  <property fmtid="{D5CDD505-2E9C-101B-9397-08002B2CF9AE}" pid="10" name="MSIP_Label_f194113b-ecba-4458-8e2e-fa038bf17a69_ActionId">
    <vt:lpwstr>67300b51-9a77-4d10-a745-431c3e75a877</vt:lpwstr>
  </property>
  <property fmtid="{D5CDD505-2E9C-101B-9397-08002B2CF9AE}" pid="11" name="MSIP_Label_f194113b-ecba-4458-8e2e-fa038bf17a69_ContentBits">
    <vt:lpwstr>2</vt:lpwstr>
  </property>
  <property fmtid="{D5CDD505-2E9C-101B-9397-08002B2CF9AE}" pid="12" name="ClassificationContentMarkingFooterLocations">
    <vt:lpwstr>Title slides:3\Bespoke content slides:3\End slides:3</vt:lpwstr>
  </property>
  <property fmtid="{D5CDD505-2E9C-101B-9397-08002B2CF9AE}" pid="13" name="ClassificationContentMarkingFooterText">
    <vt:lpwstr>Internal </vt:lpwstr>
  </property>
  <property fmtid="{D5CDD505-2E9C-101B-9397-08002B2CF9AE}" pid="14" name="MediaServiceImageTags">
    <vt:lpwstr/>
  </property>
</Properties>
</file>