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96" r:id="rId1"/>
  </p:sldMasterIdLst>
  <p:notesMasterIdLst>
    <p:notesMasterId r:id="rId52"/>
  </p:notesMasterIdLst>
  <p:handoutMasterIdLst>
    <p:handoutMasterId r:id="rId53"/>
  </p:handoutMasterIdLst>
  <p:sldIdLst>
    <p:sldId id="275" r:id="rId2"/>
    <p:sldId id="409" r:id="rId3"/>
    <p:sldId id="285" r:id="rId4"/>
    <p:sldId id="278" r:id="rId5"/>
    <p:sldId id="289" r:id="rId6"/>
    <p:sldId id="290" r:id="rId7"/>
    <p:sldId id="475" r:id="rId8"/>
    <p:sldId id="286" r:id="rId9"/>
    <p:sldId id="287" r:id="rId10"/>
    <p:sldId id="292" r:id="rId11"/>
    <p:sldId id="288" r:id="rId12"/>
    <p:sldId id="476" r:id="rId13"/>
    <p:sldId id="477" r:id="rId14"/>
    <p:sldId id="478" r:id="rId15"/>
    <p:sldId id="479" r:id="rId16"/>
    <p:sldId id="480" r:id="rId17"/>
    <p:sldId id="473" r:id="rId18"/>
    <p:sldId id="418" r:id="rId19"/>
    <p:sldId id="470" r:id="rId20"/>
    <p:sldId id="469" r:id="rId21"/>
    <p:sldId id="471" r:id="rId22"/>
    <p:sldId id="472" r:id="rId23"/>
    <p:sldId id="468" r:id="rId24"/>
    <p:sldId id="467" r:id="rId25"/>
    <p:sldId id="443" r:id="rId26"/>
    <p:sldId id="424" r:id="rId27"/>
    <p:sldId id="466" r:id="rId28"/>
    <p:sldId id="427" r:id="rId29"/>
    <p:sldId id="444" r:id="rId30"/>
    <p:sldId id="446" r:id="rId31"/>
    <p:sldId id="445" r:id="rId32"/>
    <p:sldId id="447" r:id="rId33"/>
    <p:sldId id="449" r:id="rId34"/>
    <p:sldId id="450" r:id="rId35"/>
    <p:sldId id="448" r:id="rId36"/>
    <p:sldId id="451" r:id="rId37"/>
    <p:sldId id="452" r:id="rId38"/>
    <p:sldId id="453" r:id="rId39"/>
    <p:sldId id="457" r:id="rId40"/>
    <p:sldId id="454" r:id="rId41"/>
    <p:sldId id="455" r:id="rId42"/>
    <p:sldId id="456" r:id="rId43"/>
    <p:sldId id="459" r:id="rId44"/>
    <p:sldId id="458" r:id="rId45"/>
    <p:sldId id="461" r:id="rId46"/>
    <p:sldId id="465" r:id="rId47"/>
    <p:sldId id="463" r:id="rId48"/>
    <p:sldId id="462" r:id="rId49"/>
    <p:sldId id="440" r:id="rId50"/>
    <p:sldId id="438" r:id="rId51"/>
  </p:sldIdLst>
  <p:sldSz cx="12192000" cy="6858000"/>
  <p:notesSz cx="6858000" cy="9144000"/>
  <p:embeddedFontLst>
    <p:embeddedFont>
      <p:font typeface="Book Antiqua" panose="02040602050305030304" pitchFamily="18" charset="0"/>
      <p:regular r:id="rId54"/>
      <p:bold r:id="rId55"/>
      <p:italic r:id="rId56"/>
      <p:boldItalic r:id="rId57"/>
    </p:embeddedFont>
    <p:embeddedFont>
      <p:font typeface="Museo Sans 300" panose="02000000000000000000" charset="0"/>
      <p:regular r:id="rId58"/>
      <p:italic r:id="rId59"/>
    </p:embeddedFont>
    <p:embeddedFont>
      <p:font typeface="Poppins" panose="00000500000000000000" pitchFamily="2" charset="0"/>
      <p:regular r:id="rId60"/>
      <p:bold r:id="rId61"/>
      <p:italic r:id="rId62"/>
      <p:boldItalic r:id="rId63"/>
    </p:embeddedFont>
    <p:embeddedFont>
      <p:font typeface="Verdana" panose="020B0604030504040204" pitchFamily="34" charset="0"/>
      <p:regular r:id="rId64"/>
      <p:bold r:id="rId65"/>
      <p:italic r:id="rId66"/>
      <p:boldItalic r:id="rId6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6D94688A-7440-43E9-8911-D9857D2ED664}">
          <p14:sldIdLst>
            <p14:sldId id="275"/>
            <p14:sldId id="409"/>
            <p14:sldId id="285"/>
            <p14:sldId id="278"/>
            <p14:sldId id="289"/>
            <p14:sldId id="290"/>
            <p14:sldId id="475"/>
            <p14:sldId id="286"/>
            <p14:sldId id="287"/>
            <p14:sldId id="292"/>
            <p14:sldId id="288"/>
            <p14:sldId id="476"/>
            <p14:sldId id="477"/>
            <p14:sldId id="478"/>
            <p14:sldId id="479"/>
            <p14:sldId id="480"/>
            <p14:sldId id="473"/>
            <p14:sldId id="418"/>
            <p14:sldId id="470"/>
            <p14:sldId id="469"/>
            <p14:sldId id="471"/>
            <p14:sldId id="472"/>
            <p14:sldId id="468"/>
            <p14:sldId id="467"/>
            <p14:sldId id="443"/>
            <p14:sldId id="424"/>
          </p14:sldIdLst>
        </p14:section>
        <p14:section name="Untitled Section" id="{B4E5DE5C-AB67-4AF2-BF2F-C9D0C3804E9F}">
          <p14:sldIdLst>
            <p14:sldId id="466"/>
            <p14:sldId id="427"/>
            <p14:sldId id="444"/>
            <p14:sldId id="446"/>
            <p14:sldId id="445"/>
            <p14:sldId id="447"/>
            <p14:sldId id="449"/>
            <p14:sldId id="450"/>
            <p14:sldId id="448"/>
            <p14:sldId id="451"/>
            <p14:sldId id="452"/>
            <p14:sldId id="453"/>
            <p14:sldId id="457"/>
            <p14:sldId id="454"/>
            <p14:sldId id="455"/>
            <p14:sldId id="456"/>
            <p14:sldId id="459"/>
            <p14:sldId id="458"/>
            <p14:sldId id="461"/>
            <p14:sldId id="465"/>
            <p14:sldId id="463"/>
            <p14:sldId id="462"/>
            <p14:sldId id="440"/>
            <p14:sldId id="43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D6CE"/>
    <a:srgbClr val="005970"/>
    <a:srgbClr val="6B434D"/>
    <a:srgbClr val="ED9EA6"/>
    <a:srgbClr val="661C45"/>
    <a:srgbClr val="6312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649" autoAdjust="0"/>
    <p:restoredTop sz="96327"/>
  </p:normalViewPr>
  <p:slideViewPr>
    <p:cSldViewPr snapToGrid="0" snapToObjects="1">
      <p:cViewPr varScale="1">
        <p:scale>
          <a:sx n="86" d="100"/>
          <a:sy n="86" d="100"/>
        </p:scale>
        <p:origin x="1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23" d="100"/>
          <a:sy n="123" d="100"/>
        </p:scale>
        <p:origin x="7614" y="96"/>
      </p:cViewPr>
      <p:guideLst/>
    </p:cSldViewPr>
  </p:notes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25.xml" Id="rId26" /><Relationship Type="http://schemas.openxmlformats.org/officeDocument/2006/relationships/slide" Target="slides/slide20.xml" Id="rId21" /><Relationship Type="http://schemas.openxmlformats.org/officeDocument/2006/relationships/slide" Target="slides/slide41.xml" Id="rId42" /><Relationship Type="http://schemas.openxmlformats.org/officeDocument/2006/relationships/slide" Target="slides/slide46.xml" Id="rId47" /><Relationship Type="http://schemas.openxmlformats.org/officeDocument/2006/relationships/font" Target="fonts/font10.fntdata" Id="rId63" /><Relationship Type="http://schemas.openxmlformats.org/officeDocument/2006/relationships/presProps" Target="presProps.xml" Id="rId68" /><Relationship Type="http://schemas.openxmlformats.org/officeDocument/2006/relationships/slide" Target="slides/slide6.xml" Id="rId7" /><Relationship Type="http://schemas.openxmlformats.org/officeDocument/2006/relationships/tableStyles" Target="tableStyles.xml" Id="rId71" /><Relationship Type="http://schemas.openxmlformats.org/officeDocument/2006/relationships/slide" Target="slides/slide1.xml" Id="rId2" /><Relationship Type="http://schemas.openxmlformats.org/officeDocument/2006/relationships/slide" Target="slides/slide15.xml" Id="rId16" /><Relationship Type="http://schemas.openxmlformats.org/officeDocument/2006/relationships/slide" Target="slides/slide28.xml" Id="rId29" /><Relationship Type="http://schemas.openxmlformats.org/officeDocument/2006/relationships/slide" Target="slides/slide10.xml" Id="rId11" /><Relationship Type="http://schemas.openxmlformats.org/officeDocument/2006/relationships/slide" Target="slides/slide23.xml" Id="rId24" /><Relationship Type="http://schemas.openxmlformats.org/officeDocument/2006/relationships/slide" Target="slides/slide31.xml" Id="rId32" /><Relationship Type="http://schemas.openxmlformats.org/officeDocument/2006/relationships/slide" Target="slides/slide36.xml" Id="rId37" /><Relationship Type="http://schemas.openxmlformats.org/officeDocument/2006/relationships/slide" Target="slides/slide39.xml" Id="rId40" /><Relationship Type="http://schemas.openxmlformats.org/officeDocument/2006/relationships/slide" Target="slides/slide44.xml" Id="rId45" /><Relationship Type="http://schemas.openxmlformats.org/officeDocument/2006/relationships/handoutMaster" Target="handoutMasters/handoutMaster1.xml" Id="rId53" /><Relationship Type="http://schemas.openxmlformats.org/officeDocument/2006/relationships/font" Target="fonts/font5.fntdata" Id="rId58" /><Relationship Type="http://schemas.openxmlformats.org/officeDocument/2006/relationships/font" Target="fonts/font13.fntdata" Id="rId66" /><Relationship Type="http://schemas.openxmlformats.org/officeDocument/2006/relationships/slide" Target="slides/slide4.xml" Id="rId5" /><Relationship Type="http://schemas.openxmlformats.org/officeDocument/2006/relationships/font" Target="fonts/font8.fntdata" Id="rId61" /><Relationship Type="http://schemas.openxmlformats.org/officeDocument/2006/relationships/slide" Target="slides/slide18.xml" Id="rId19" /><Relationship Type="http://schemas.openxmlformats.org/officeDocument/2006/relationships/slide" Target="slides/slide13.xml" Id="rId14" /><Relationship Type="http://schemas.openxmlformats.org/officeDocument/2006/relationships/slide" Target="slides/slide21.xml" Id="rId22" /><Relationship Type="http://schemas.openxmlformats.org/officeDocument/2006/relationships/slide" Target="slides/slide26.xml" Id="rId27" /><Relationship Type="http://schemas.openxmlformats.org/officeDocument/2006/relationships/slide" Target="slides/slide29.xml" Id="rId30" /><Relationship Type="http://schemas.openxmlformats.org/officeDocument/2006/relationships/slide" Target="slides/slide34.xml" Id="rId35" /><Relationship Type="http://schemas.openxmlformats.org/officeDocument/2006/relationships/slide" Target="slides/slide42.xml" Id="rId43" /><Relationship Type="http://schemas.openxmlformats.org/officeDocument/2006/relationships/slide" Target="slides/slide47.xml" Id="rId48" /><Relationship Type="http://schemas.openxmlformats.org/officeDocument/2006/relationships/font" Target="fonts/font3.fntdata" Id="rId56" /><Relationship Type="http://schemas.openxmlformats.org/officeDocument/2006/relationships/font" Target="fonts/font11.fntdata" Id="rId64" /><Relationship Type="http://schemas.openxmlformats.org/officeDocument/2006/relationships/viewProps" Target="viewProps.xml" Id="rId69" /><Relationship Type="http://schemas.openxmlformats.org/officeDocument/2006/relationships/slide" Target="slides/slide7.xml" Id="rId8" /><Relationship Type="http://schemas.openxmlformats.org/officeDocument/2006/relationships/slide" Target="slides/slide50.xml" Id="rId51" /><Relationship Type="http://schemas.openxmlformats.org/officeDocument/2006/relationships/slide" Target="slides/slide2.xml" Id="rId3" /><Relationship Type="http://schemas.openxmlformats.org/officeDocument/2006/relationships/slide" Target="slides/slide11.xml" Id="rId12" /><Relationship Type="http://schemas.openxmlformats.org/officeDocument/2006/relationships/slide" Target="slides/slide16.xml" Id="rId17" /><Relationship Type="http://schemas.openxmlformats.org/officeDocument/2006/relationships/slide" Target="slides/slide24.xml" Id="rId25" /><Relationship Type="http://schemas.openxmlformats.org/officeDocument/2006/relationships/slide" Target="slides/slide32.xml" Id="rId33" /><Relationship Type="http://schemas.openxmlformats.org/officeDocument/2006/relationships/slide" Target="slides/slide37.xml" Id="rId38" /><Relationship Type="http://schemas.openxmlformats.org/officeDocument/2006/relationships/slide" Target="slides/slide45.xml" Id="rId46" /><Relationship Type="http://schemas.openxmlformats.org/officeDocument/2006/relationships/font" Target="fonts/font6.fntdata" Id="rId59" /><Relationship Type="http://schemas.openxmlformats.org/officeDocument/2006/relationships/font" Target="fonts/font14.fntdata" Id="rId67" /><Relationship Type="http://schemas.openxmlformats.org/officeDocument/2006/relationships/slide" Target="slides/slide19.xml" Id="rId20" /><Relationship Type="http://schemas.openxmlformats.org/officeDocument/2006/relationships/slide" Target="slides/slide40.xml" Id="rId41" /><Relationship Type="http://schemas.openxmlformats.org/officeDocument/2006/relationships/font" Target="fonts/font1.fntdata" Id="rId54" /><Relationship Type="http://schemas.openxmlformats.org/officeDocument/2006/relationships/font" Target="fonts/font9.fntdata" Id="rId62" /><Relationship Type="http://schemas.openxmlformats.org/officeDocument/2006/relationships/theme" Target="theme/theme1.xml" Id="rId70" /><Relationship Type="http://schemas.openxmlformats.org/officeDocument/2006/relationships/slideMaster" Target="slideMasters/slideMaster1.xml" Id="rId1" /><Relationship Type="http://schemas.openxmlformats.org/officeDocument/2006/relationships/slide" Target="slides/slide5.xml" Id="rId6" /><Relationship Type="http://schemas.openxmlformats.org/officeDocument/2006/relationships/slide" Target="slides/slide14.xml" Id="rId15" /><Relationship Type="http://schemas.openxmlformats.org/officeDocument/2006/relationships/slide" Target="slides/slide22.xml" Id="rId23" /><Relationship Type="http://schemas.openxmlformats.org/officeDocument/2006/relationships/slide" Target="slides/slide27.xml" Id="rId28" /><Relationship Type="http://schemas.openxmlformats.org/officeDocument/2006/relationships/slide" Target="slides/slide35.xml" Id="rId36" /><Relationship Type="http://schemas.openxmlformats.org/officeDocument/2006/relationships/slide" Target="slides/slide48.xml" Id="rId49" /><Relationship Type="http://schemas.openxmlformats.org/officeDocument/2006/relationships/font" Target="fonts/font4.fntdata" Id="rId57" /><Relationship Type="http://schemas.openxmlformats.org/officeDocument/2006/relationships/slide" Target="slides/slide9.xml" Id="rId10" /><Relationship Type="http://schemas.openxmlformats.org/officeDocument/2006/relationships/slide" Target="slides/slide30.xml" Id="rId31" /><Relationship Type="http://schemas.openxmlformats.org/officeDocument/2006/relationships/slide" Target="slides/slide43.xml" Id="rId44" /><Relationship Type="http://schemas.openxmlformats.org/officeDocument/2006/relationships/notesMaster" Target="notesMasters/notesMaster1.xml" Id="rId52" /><Relationship Type="http://schemas.openxmlformats.org/officeDocument/2006/relationships/font" Target="fonts/font7.fntdata" Id="rId60" /><Relationship Type="http://schemas.openxmlformats.org/officeDocument/2006/relationships/font" Target="fonts/font12.fntdata" Id="rId65" /><Relationship Type="http://schemas.openxmlformats.org/officeDocument/2006/relationships/slide" Target="slides/slide3.xml" Id="rId4" /><Relationship Type="http://schemas.openxmlformats.org/officeDocument/2006/relationships/slide" Target="slides/slide8.xml" Id="rId9" /><Relationship Type="http://schemas.openxmlformats.org/officeDocument/2006/relationships/slide" Target="slides/slide12.xml" Id="rId13" /><Relationship Type="http://schemas.openxmlformats.org/officeDocument/2006/relationships/slide" Target="slides/slide17.xml" Id="rId18" /><Relationship Type="http://schemas.openxmlformats.org/officeDocument/2006/relationships/slide" Target="slides/slide38.xml" Id="rId39" /><Relationship Type="http://schemas.openxmlformats.org/officeDocument/2006/relationships/slide" Target="slides/slide33.xml" Id="rId34" /><Relationship Type="http://schemas.openxmlformats.org/officeDocument/2006/relationships/slide" Target="slides/slide49.xml" Id="rId50" /><Relationship Type="http://schemas.openxmlformats.org/officeDocument/2006/relationships/font" Target="fonts/font2.fntdata" Id="rId55" /><Relationship Type="http://schemas.openxmlformats.org/officeDocument/2006/relationships/customXml" Target="/customXML/item.xml" Id="imanage.xml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9DABFEF-9486-3984-9D1B-97E17A3AC65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705831-DF47-C8E4-E560-FFF44F76A40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2B0202-D2B7-F748-991D-CE55A582F4FA}" type="datetimeFigureOut">
              <a:rPr lang="en-US" smtClean="0"/>
              <a:t>9/13/2024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DB655F-58A0-5476-C2D2-B4EFC86AFA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EA2A86-FC84-B47C-38CB-7DA51167944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A0A7DA-194F-A649-8E85-1566550347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2865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E3F225-A8E3-394E-9CE3-47BB6CDB3A65}" type="datetimeFigureOut">
              <a:rPr lang="en-US" smtClean="0"/>
              <a:t>9/13/2024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B20281-97D0-0545-9ED4-A16A3E1EF4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993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E0B8F360-8600-B48F-17AD-E171E7A8A6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238148" y="365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accent6"/>
                </a:solidFill>
                <a:latin typeface="Poppins" panose="00000500000000000000" pitchFamily="2" charset="0"/>
              </a:defRPr>
            </a:lvl1pPr>
          </a:lstStyle>
          <a:p>
            <a:fld id="{61DA24A2-C505-B642-BE13-81F78158BDA3}" type="datetime1">
              <a:rPr lang="en-GB" smtClean="0"/>
              <a:pPr/>
              <a:t>13/09/2024</a:t>
            </a:fld>
            <a:endParaRPr lang="en-US" dirty="0"/>
          </a:p>
        </p:txBody>
      </p:sp>
      <p:sp>
        <p:nvSpPr>
          <p:cNvPr id="2" name="object 6">
            <a:extLst>
              <a:ext uri="{FF2B5EF4-FFF2-40B4-BE49-F238E27FC236}">
                <a16:creationId xmlns:a16="http://schemas.microsoft.com/office/drawing/2014/main" id="{9180DFD2-6B12-D17B-0531-0B2302742E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6892" y="813724"/>
            <a:ext cx="10543926" cy="686441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>
            <a:lvl1pPr>
              <a:defRPr>
                <a:solidFill>
                  <a:srgbClr val="005970"/>
                </a:solidFill>
              </a:defRPr>
            </a:lvl1pPr>
          </a:lstStyle>
          <a:p>
            <a:pPr marL="7701">
              <a:lnSpc>
                <a:spcPct val="100000"/>
              </a:lnSpc>
              <a:spcBef>
                <a:spcPts val="73"/>
              </a:spcBef>
            </a:pPr>
            <a:r>
              <a:rPr lang="en-GB" spc="-139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Title goes here</a:t>
            </a:r>
            <a:endParaRPr spc="-17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9187EC51-1C5B-3E9D-6DC7-1BCE5FF0F3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6892" y="1663238"/>
            <a:ext cx="10543926" cy="464820"/>
          </a:xfrm>
        </p:spPr>
        <p:txBody>
          <a:bodyPr/>
          <a:lstStyle>
            <a:lvl1pPr>
              <a:defRPr sz="1640">
                <a:solidFill>
                  <a:srgbClr val="005970"/>
                </a:solidFill>
              </a:defRPr>
            </a:lvl1pPr>
          </a:lstStyle>
          <a:p>
            <a:pPr lvl="0"/>
            <a:r>
              <a:rPr lang="en-GB" dirty="0"/>
              <a:t>Sub-title or second heading goes here.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8EFDCCE2-E4A6-D2D3-C529-DB60A08E12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6288" y="1995834"/>
            <a:ext cx="10544175" cy="175320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pPr lvl="0"/>
            <a:r>
              <a:rPr lang="en-GB" dirty="0"/>
              <a:t>Please add your text here. This will be the main body of information.</a:t>
            </a:r>
          </a:p>
        </p:txBody>
      </p:sp>
    </p:spTree>
    <p:extLst>
      <p:ext uri="{BB962C8B-B14F-4D97-AF65-F5344CB8AC3E}">
        <p14:creationId xmlns:p14="http://schemas.microsoft.com/office/powerpoint/2010/main" val="1550988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6">
            <a:extLst>
              <a:ext uri="{FF2B5EF4-FFF2-40B4-BE49-F238E27FC236}">
                <a16:creationId xmlns:a16="http://schemas.microsoft.com/office/drawing/2014/main" id="{EED3A1C7-49FC-8883-F8EA-B489D4EE49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6892" y="817702"/>
            <a:ext cx="8076911" cy="678484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73"/>
              </a:spcBef>
            </a:pPr>
            <a:r>
              <a:rPr lang="en-GB" spc="-139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Title goes here</a:t>
            </a:r>
            <a:endParaRPr spc="-17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1C9CBA-145E-24BB-4CF7-918925734955}"/>
              </a:ext>
            </a:extLst>
          </p:cNvPr>
          <p:cNvPicPr/>
          <p:nvPr userDrawn="1"/>
        </p:nvPicPr>
        <p:blipFill rotWithShape="1">
          <a:blip r:embed="rId2"/>
          <a:srcRect l="39254" t="-3300" b="3300"/>
          <a:stretch/>
        </p:blipFill>
        <p:spPr>
          <a:xfrm>
            <a:off x="5404044" y="365125"/>
            <a:ext cx="6787955" cy="6285473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5D9BB3DE-14C8-F269-CA44-3EEABF56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6892" y="1663238"/>
            <a:ext cx="4826376" cy="464820"/>
          </a:xfrm>
        </p:spPr>
        <p:txBody>
          <a:bodyPr/>
          <a:lstStyle>
            <a:lvl1pPr>
              <a:defRPr sz="1640">
                <a:solidFill>
                  <a:srgbClr val="005970"/>
                </a:solidFill>
              </a:defRPr>
            </a:lvl1pPr>
          </a:lstStyle>
          <a:p>
            <a:pPr lvl="0"/>
            <a:r>
              <a:rPr lang="en-GB" dirty="0"/>
              <a:t>Sub-title or second heading goes here.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CC7E8AC4-1581-8953-23C8-2BA485C0C9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6289" y="1995834"/>
            <a:ext cx="4826490" cy="175320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pPr lvl="0"/>
            <a:r>
              <a:rPr lang="en-GB" dirty="0"/>
              <a:t>Please add your text here. This will be the main body of information.</a:t>
            </a:r>
          </a:p>
        </p:txBody>
      </p:sp>
    </p:spTree>
    <p:extLst>
      <p:ext uri="{BB962C8B-B14F-4D97-AF65-F5344CB8AC3E}">
        <p14:creationId xmlns:p14="http://schemas.microsoft.com/office/powerpoint/2010/main" val="1831493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6">
            <a:extLst>
              <a:ext uri="{FF2B5EF4-FFF2-40B4-BE49-F238E27FC236}">
                <a16:creationId xmlns:a16="http://schemas.microsoft.com/office/drawing/2014/main" id="{EED3A1C7-49FC-8883-F8EA-B489D4EE49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6892" y="817702"/>
            <a:ext cx="8076911" cy="678484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73"/>
              </a:spcBef>
            </a:pPr>
            <a:r>
              <a:rPr lang="en-GB" spc="-139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Title goes here</a:t>
            </a:r>
            <a:endParaRPr spc="-17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1C9CBA-145E-24BB-4CF7-918925734955}"/>
              </a:ext>
            </a:extLst>
          </p:cNvPr>
          <p:cNvPicPr/>
          <p:nvPr userDrawn="1"/>
        </p:nvPicPr>
        <p:blipFill rotWithShape="1">
          <a:blip r:embed="rId2"/>
          <a:srcRect l="39254" t="-3837" b="3837"/>
          <a:stretch/>
        </p:blipFill>
        <p:spPr>
          <a:xfrm>
            <a:off x="5404044" y="365125"/>
            <a:ext cx="6787955" cy="6285473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5D9BB3DE-14C8-F269-CA44-3EEABF56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6892" y="1663238"/>
            <a:ext cx="4826376" cy="464820"/>
          </a:xfrm>
        </p:spPr>
        <p:txBody>
          <a:bodyPr/>
          <a:lstStyle>
            <a:lvl1pPr>
              <a:defRPr sz="1640">
                <a:solidFill>
                  <a:srgbClr val="005970"/>
                </a:solidFill>
              </a:defRPr>
            </a:lvl1pPr>
          </a:lstStyle>
          <a:p>
            <a:pPr lvl="0"/>
            <a:r>
              <a:rPr lang="en-GB" dirty="0"/>
              <a:t>Sub-title or second heading goes here.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CC7E8AC4-1581-8953-23C8-2BA485C0C9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6289" y="1995834"/>
            <a:ext cx="4826490" cy="175320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pPr lvl="0"/>
            <a:r>
              <a:rPr lang="en-GB" dirty="0"/>
              <a:t>Please add your text here. This will be the main body of information.</a:t>
            </a:r>
          </a:p>
        </p:txBody>
      </p:sp>
    </p:spTree>
    <p:extLst>
      <p:ext uri="{BB962C8B-B14F-4D97-AF65-F5344CB8AC3E}">
        <p14:creationId xmlns:p14="http://schemas.microsoft.com/office/powerpoint/2010/main" val="2702257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range Title &amp; Background Image Burgundy Title &amp; Curve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6">
            <a:extLst>
              <a:ext uri="{FF2B5EF4-FFF2-40B4-BE49-F238E27FC236}">
                <a16:creationId xmlns:a16="http://schemas.microsoft.com/office/drawing/2014/main" id="{55B858C5-B900-E6CF-5316-BDBA32A9D0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6892" y="813724"/>
            <a:ext cx="10543926" cy="686441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>
            <a:lvl1pPr>
              <a:defRPr>
                <a:solidFill>
                  <a:srgbClr val="005970"/>
                </a:solidFill>
              </a:defRPr>
            </a:lvl1pPr>
          </a:lstStyle>
          <a:p>
            <a:pPr marL="7701">
              <a:lnSpc>
                <a:spcPct val="100000"/>
              </a:lnSpc>
              <a:spcBef>
                <a:spcPts val="73"/>
              </a:spcBef>
            </a:pPr>
            <a:r>
              <a:rPr lang="en-GB" spc="-139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Title goes here</a:t>
            </a:r>
            <a:endParaRPr spc="-17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198BF9-4B0D-283D-2A01-A51BBA1DC3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6892" y="1663238"/>
            <a:ext cx="10543926" cy="464820"/>
          </a:xfrm>
        </p:spPr>
        <p:txBody>
          <a:bodyPr/>
          <a:lstStyle>
            <a:lvl1pPr>
              <a:defRPr sz="1640">
                <a:solidFill>
                  <a:srgbClr val="005970"/>
                </a:solidFill>
              </a:defRPr>
            </a:lvl1pPr>
          </a:lstStyle>
          <a:p>
            <a:pPr lvl="0"/>
            <a:r>
              <a:rPr lang="en-GB" dirty="0"/>
              <a:t>Sub-title or second heading goes here.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E2F2B72-D289-F8AD-E604-4992A3AB5D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6288" y="1995834"/>
            <a:ext cx="10544175" cy="175320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pPr lvl="0"/>
            <a:r>
              <a:rPr lang="en-GB" dirty="0"/>
              <a:t>Please add your text here. This will be the main body of information.</a:t>
            </a:r>
          </a:p>
        </p:txBody>
      </p:sp>
    </p:spTree>
    <p:extLst>
      <p:ext uri="{BB962C8B-B14F-4D97-AF65-F5344CB8AC3E}">
        <p14:creationId xmlns:p14="http://schemas.microsoft.com/office/powerpoint/2010/main" val="29396120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6">
            <a:extLst>
              <a:ext uri="{FF2B5EF4-FFF2-40B4-BE49-F238E27FC236}">
                <a16:creationId xmlns:a16="http://schemas.microsoft.com/office/drawing/2014/main" id="{C1134362-2B65-EB70-F64B-5C1DE185F64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6892" y="817702"/>
            <a:ext cx="8076911" cy="678484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73"/>
              </a:spcBef>
            </a:pPr>
            <a:r>
              <a:rPr lang="en-GB" spc="-139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Title goes here</a:t>
            </a:r>
            <a:endParaRPr spc="-17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EA143D-8E34-FE50-5EBB-BB63522ED6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0344"/>
          <a:stretch/>
        </p:blipFill>
        <p:spPr>
          <a:xfrm>
            <a:off x="8129847" y="463694"/>
            <a:ext cx="4062153" cy="5762005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DE452E2-1A5D-3C08-1E9B-205708FC27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6892" y="1663238"/>
            <a:ext cx="7951888" cy="464820"/>
          </a:xfrm>
        </p:spPr>
        <p:txBody>
          <a:bodyPr/>
          <a:lstStyle>
            <a:lvl1pPr>
              <a:defRPr sz="1640">
                <a:solidFill>
                  <a:srgbClr val="005970"/>
                </a:solidFill>
              </a:defRPr>
            </a:lvl1pPr>
          </a:lstStyle>
          <a:p>
            <a:pPr lvl="0"/>
            <a:r>
              <a:rPr lang="en-GB" dirty="0"/>
              <a:t>Sub-title or second heading goes here.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3AEECFB3-ECCE-317F-75DB-1496D93044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6289" y="1995834"/>
            <a:ext cx="7952076" cy="175320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pPr lvl="0"/>
            <a:r>
              <a:rPr lang="en-GB" dirty="0"/>
              <a:t>Please add your text here. This will be the main body of information.</a:t>
            </a:r>
          </a:p>
        </p:txBody>
      </p:sp>
    </p:spTree>
    <p:extLst>
      <p:ext uri="{BB962C8B-B14F-4D97-AF65-F5344CB8AC3E}">
        <p14:creationId xmlns:p14="http://schemas.microsoft.com/office/powerpoint/2010/main" val="30991170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9">
            <a:extLst>
              <a:ext uri="{FF2B5EF4-FFF2-40B4-BE49-F238E27FC236}">
                <a16:creationId xmlns:a16="http://schemas.microsoft.com/office/drawing/2014/main" id="{D26D8A63-7070-B24B-3EE9-31B94140D204}"/>
              </a:ext>
            </a:extLst>
          </p:cNvPr>
          <p:cNvSpPr txBox="1">
            <a:spLocks/>
          </p:cNvSpPr>
          <p:nvPr userDrawn="1"/>
        </p:nvSpPr>
        <p:spPr>
          <a:xfrm>
            <a:off x="881828" y="2524049"/>
            <a:ext cx="7177651" cy="781447"/>
          </a:xfrm>
          <a:prstGeom prst="rect">
            <a:avLst/>
          </a:prstGeom>
        </p:spPr>
        <p:txBody>
          <a:bodyPr vert="horz" wrap="square" lIns="0" tIns="9164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Mixta Sharp Bold" panose="00000800000000000000" pitchFamily="50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7701" marR="3081">
              <a:lnSpc>
                <a:spcPts val="5100"/>
              </a:lnSpc>
              <a:spcBef>
                <a:spcPts val="722"/>
              </a:spcBef>
            </a:pPr>
            <a:r>
              <a:rPr lang="en-GB" sz="6600" spc="-273" dirty="0">
                <a:solidFill>
                  <a:srgbClr val="FFFFFF"/>
                </a:solidFill>
                <a:latin typeface="Times New Roman" panose="02020603050405020304" pitchFamily="18" charset="0"/>
              </a:rPr>
              <a:t>Title goes here</a:t>
            </a:r>
            <a:endParaRPr lang="en-GB" sz="6600" dirty="0">
              <a:latin typeface="Times New Roman" panose="02020603050405020304" pitchFamily="18" charset="0"/>
            </a:endParaRPr>
          </a:p>
        </p:txBody>
      </p:sp>
      <p:sp>
        <p:nvSpPr>
          <p:cNvPr id="6" name="object 9">
            <a:extLst>
              <a:ext uri="{FF2B5EF4-FFF2-40B4-BE49-F238E27FC236}">
                <a16:creationId xmlns:a16="http://schemas.microsoft.com/office/drawing/2014/main" id="{19E0D3B4-8770-4838-69F7-250DCBDF6BEA}"/>
              </a:ext>
            </a:extLst>
          </p:cNvPr>
          <p:cNvSpPr txBox="1">
            <a:spLocks/>
          </p:cNvSpPr>
          <p:nvPr userDrawn="1"/>
        </p:nvSpPr>
        <p:spPr>
          <a:xfrm>
            <a:off x="966888" y="3429000"/>
            <a:ext cx="3489773" cy="683599"/>
          </a:xfrm>
          <a:prstGeom prst="rect">
            <a:avLst/>
          </a:prstGeom>
        </p:spPr>
        <p:txBody>
          <a:bodyPr vert="horz" wrap="square" lIns="0" tIns="9164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Mixta Sharp Bold" panose="00000800000000000000" pitchFamily="50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7701" marR="3081">
              <a:lnSpc>
                <a:spcPts val="5100"/>
              </a:lnSpc>
              <a:spcBef>
                <a:spcPts val="722"/>
              </a:spcBef>
            </a:pPr>
            <a:r>
              <a:rPr lang="en-GB" sz="2800" b="0" spc="-273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Sub-heading</a:t>
            </a:r>
            <a:endParaRPr lang="en-GB" sz="2800" b="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F4C98E-4A68-E351-1DC4-C34CF25E61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080F34C-07E9-5462-50A0-981B9FDE6B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3122" y="2332932"/>
            <a:ext cx="8113712" cy="1665288"/>
          </a:xfrm>
        </p:spPr>
        <p:txBody>
          <a:bodyPr>
            <a:normAutofit/>
          </a:bodyPr>
          <a:lstStyle>
            <a:lvl1pPr>
              <a:defRPr sz="8000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Title Here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D5B14E2-3BB1-0DDF-29C1-770E7C7FB3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3900" y="4235450"/>
            <a:ext cx="6200775" cy="68421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Sub-title here</a:t>
            </a:r>
          </a:p>
        </p:txBody>
      </p:sp>
    </p:spTree>
    <p:extLst>
      <p:ext uri="{BB962C8B-B14F-4D97-AF65-F5344CB8AC3E}">
        <p14:creationId xmlns:p14="http://schemas.microsoft.com/office/powerpoint/2010/main" val="31697338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4A53E0-EE08-39D0-669C-773C34CD11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95A71D48-DB47-0B1A-BC80-E0147D8D3F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3122" y="2332932"/>
            <a:ext cx="8113712" cy="1665288"/>
          </a:xfrm>
        </p:spPr>
        <p:txBody>
          <a:bodyPr>
            <a:normAutofit/>
          </a:bodyPr>
          <a:lstStyle>
            <a:lvl1pPr>
              <a:defRPr sz="8000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End Slide Here</a:t>
            </a:r>
            <a:endParaRPr lang="en-GB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D4DB072-E6A3-FD9B-E5A0-16476EB4AF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3900" y="4235450"/>
            <a:ext cx="6200775" cy="68421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Sub-title here</a:t>
            </a:r>
          </a:p>
        </p:txBody>
      </p:sp>
    </p:spTree>
    <p:extLst>
      <p:ext uri="{BB962C8B-B14F-4D97-AF65-F5344CB8AC3E}">
        <p14:creationId xmlns:p14="http://schemas.microsoft.com/office/powerpoint/2010/main" val="6246637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E8812F-CAB8-AF5F-83EB-806CCFB0FA75}"/>
              </a:ext>
            </a:extLst>
          </p:cNvPr>
          <p:cNvPicPr/>
          <p:nvPr userDrawn="1"/>
        </p:nvPicPr>
        <p:blipFill>
          <a:blip r:embed="rId2"/>
          <a:srcRect/>
          <a:stretch/>
        </p:blipFill>
        <p:spPr>
          <a:xfrm>
            <a:off x="0" y="-109"/>
            <a:ext cx="12191999" cy="6858000"/>
          </a:xfrm>
          <a:prstGeom prst="rect">
            <a:avLst/>
          </a:prstGeom>
        </p:spPr>
      </p:pic>
      <p:sp>
        <p:nvSpPr>
          <p:cNvPr id="6" name="object 9">
            <a:extLst>
              <a:ext uri="{FF2B5EF4-FFF2-40B4-BE49-F238E27FC236}">
                <a16:creationId xmlns:a16="http://schemas.microsoft.com/office/drawing/2014/main" id="{637A614B-0B39-ED80-4335-7B9FD8B2CE5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9688" y="902934"/>
            <a:ext cx="3489773" cy="746565"/>
          </a:xfrm>
          <a:prstGeom prst="rect">
            <a:avLst/>
          </a:prstGeom>
        </p:spPr>
        <p:txBody>
          <a:bodyPr vert="horz" wrap="square" lIns="0" tIns="91645" rIns="0" bIns="0" rtlCol="0">
            <a:spAutoFit/>
          </a:bodyPr>
          <a:lstStyle/>
          <a:p>
            <a:pPr marL="7701" marR="3081">
              <a:lnSpc>
                <a:spcPts val="5100"/>
              </a:lnSpc>
              <a:spcBef>
                <a:spcPts val="722"/>
              </a:spcBef>
            </a:pPr>
            <a:r>
              <a:rPr lang="en-GB" sz="4730" spc="-273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Title goes here</a:t>
            </a:r>
            <a:endParaRPr sz="473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bject 10">
            <a:extLst>
              <a:ext uri="{FF2B5EF4-FFF2-40B4-BE49-F238E27FC236}">
                <a16:creationId xmlns:a16="http://schemas.microsoft.com/office/drawing/2014/main" id="{81D59299-AB49-1432-A8C5-185532A2C449}"/>
              </a:ext>
            </a:extLst>
          </p:cNvPr>
          <p:cNvSpPr txBox="1"/>
          <p:nvPr userDrawn="1"/>
        </p:nvSpPr>
        <p:spPr>
          <a:xfrm>
            <a:off x="9969167" y="6447514"/>
            <a:ext cx="2001565" cy="221412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76"/>
              </a:spcBef>
            </a:pPr>
            <a:endParaRPr sz="2001" baseline="-3787" dirty="0">
              <a:latin typeface="Book Antiqua"/>
              <a:cs typeface="Book Antiqua"/>
            </a:endParaRPr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3DC0FC38-2C9D-A243-997F-4168DDA9CB0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47048" y="1863904"/>
            <a:ext cx="4975768" cy="810621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7701" marR="79323">
              <a:lnSpc>
                <a:spcPct val="137400"/>
              </a:lnSpc>
              <a:spcBef>
                <a:spcPts val="58"/>
              </a:spcBef>
            </a:pPr>
            <a:r>
              <a:rPr lang="en-GB" sz="2000" dirty="0"/>
              <a:t>“Quote to go here”</a:t>
            </a:r>
            <a:endParaRPr sz="2000" spc="-6" dirty="0"/>
          </a:p>
          <a:p>
            <a:pPr marL="7701" marR="126686" algn="just">
              <a:lnSpc>
                <a:spcPct val="124100"/>
              </a:lnSpc>
              <a:spcBef>
                <a:spcPts val="1252"/>
              </a:spcBef>
            </a:pPr>
            <a:r>
              <a:rPr lang="en-GB" sz="1200" dirty="0">
                <a:latin typeface="Poppins" panose="00000500000000000000" pitchFamily="2" charset="0"/>
                <a:cs typeface="Poppins" panose="00000500000000000000" pitchFamily="2" charset="0"/>
              </a:rPr>
              <a:t>Information and text here to go with the quote.</a:t>
            </a:r>
            <a:endParaRPr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object 13">
            <a:extLst>
              <a:ext uri="{FF2B5EF4-FFF2-40B4-BE49-F238E27FC236}">
                <a16:creationId xmlns:a16="http://schemas.microsoft.com/office/drawing/2014/main" id="{DC4DB3FC-B362-2207-633A-2D310B3F44D9}"/>
              </a:ext>
            </a:extLst>
          </p:cNvPr>
          <p:cNvSpPr/>
          <p:nvPr userDrawn="1"/>
        </p:nvSpPr>
        <p:spPr>
          <a:xfrm>
            <a:off x="5937261" y="476216"/>
            <a:ext cx="0" cy="5905350"/>
          </a:xfrm>
          <a:custGeom>
            <a:avLst/>
            <a:gdLst/>
            <a:ahLst/>
            <a:cxnLst/>
            <a:rect l="l" t="t" r="r" b="b"/>
            <a:pathLst>
              <a:path h="9738360">
                <a:moveTo>
                  <a:pt x="0" y="0"/>
                </a:moveTo>
                <a:lnTo>
                  <a:pt x="0" y="9737923"/>
                </a:lnTo>
              </a:path>
            </a:pathLst>
          </a:custGeom>
          <a:ln w="1047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ED3E98-333E-4FC4-1CD5-CBD3EF5B8CA8}"/>
              </a:ext>
            </a:extLst>
          </p:cNvPr>
          <p:cNvSpPr/>
          <p:nvPr userDrawn="1"/>
        </p:nvSpPr>
        <p:spPr>
          <a:xfrm>
            <a:off x="6254740" y="476216"/>
            <a:ext cx="1188707" cy="11732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>
                    <a:lumMod val="50000"/>
                  </a:schemeClr>
                </a:solidFill>
              </a:rPr>
              <a:t>Headshot here</a:t>
            </a:r>
            <a:endParaRPr lang="en-GB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955057-9873-4E84-239D-2CF899DCC5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77556" y="5963585"/>
            <a:ext cx="1142978" cy="51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93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83BFE3-98C4-4B44-6C47-3ED8FFA78D60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19804" t="172" r="31114" b="-172"/>
          <a:stretch/>
        </p:blipFill>
        <p:spPr>
          <a:xfrm>
            <a:off x="6246949" y="-1"/>
            <a:ext cx="5984152" cy="6858001"/>
          </a:xfrm>
          <a:prstGeom prst="rect">
            <a:avLst/>
          </a:prstGeom>
        </p:spPr>
      </p:pic>
      <p:sp>
        <p:nvSpPr>
          <p:cNvPr id="7" name="object 5">
            <a:extLst>
              <a:ext uri="{FF2B5EF4-FFF2-40B4-BE49-F238E27FC236}">
                <a16:creationId xmlns:a16="http://schemas.microsoft.com/office/drawing/2014/main" id="{64DAE6A4-07DA-D6D1-9450-C2CA15FFA96F}"/>
              </a:ext>
            </a:extLst>
          </p:cNvPr>
          <p:cNvSpPr>
            <a:spLocks/>
          </p:cNvSpPr>
          <p:nvPr/>
        </p:nvSpPr>
        <p:spPr>
          <a:xfrm>
            <a:off x="5536908" y="-11827"/>
            <a:ext cx="3676358" cy="7635371"/>
          </a:xfrm>
          <a:custGeom>
            <a:avLst/>
            <a:gdLst/>
            <a:ahLst/>
            <a:cxnLst/>
            <a:rect l="l" t="t" r="r" b="b"/>
            <a:pathLst>
              <a:path w="4639310" h="11308715">
                <a:moveTo>
                  <a:pt x="3324161" y="0"/>
                </a:moveTo>
                <a:lnTo>
                  <a:pt x="0" y="0"/>
                </a:lnTo>
                <a:lnTo>
                  <a:pt x="0" y="11308556"/>
                </a:lnTo>
                <a:lnTo>
                  <a:pt x="144955" y="11308556"/>
                </a:lnTo>
                <a:lnTo>
                  <a:pt x="226706" y="11243834"/>
                </a:lnTo>
                <a:lnTo>
                  <a:pt x="381177" y="11119240"/>
                </a:lnTo>
                <a:lnTo>
                  <a:pt x="457530" y="11056527"/>
                </a:lnTo>
                <a:lnTo>
                  <a:pt x="533290" y="10993541"/>
                </a:lnTo>
                <a:lnTo>
                  <a:pt x="608454" y="10930285"/>
                </a:lnTo>
                <a:lnTo>
                  <a:pt x="683021" y="10866762"/>
                </a:lnTo>
                <a:lnTo>
                  <a:pt x="756987" y="10802976"/>
                </a:lnTo>
                <a:lnTo>
                  <a:pt x="830350" y="10738930"/>
                </a:lnTo>
                <a:lnTo>
                  <a:pt x="903106" y="10674627"/>
                </a:lnTo>
                <a:lnTo>
                  <a:pt x="975253" y="10610071"/>
                </a:lnTo>
                <a:lnTo>
                  <a:pt x="1046787" y="10545265"/>
                </a:lnTo>
                <a:lnTo>
                  <a:pt x="1117707" y="10480211"/>
                </a:lnTo>
                <a:lnTo>
                  <a:pt x="1188010" y="10414915"/>
                </a:lnTo>
                <a:lnTo>
                  <a:pt x="1257692" y="10349377"/>
                </a:lnTo>
                <a:lnTo>
                  <a:pt x="1326751" y="10283603"/>
                </a:lnTo>
                <a:lnTo>
                  <a:pt x="1395184" y="10217594"/>
                </a:lnTo>
                <a:lnTo>
                  <a:pt x="1462988" y="10151356"/>
                </a:lnTo>
                <a:lnTo>
                  <a:pt x="1530160" y="10084890"/>
                </a:lnTo>
                <a:lnTo>
                  <a:pt x="1596698" y="10018199"/>
                </a:lnTo>
                <a:lnTo>
                  <a:pt x="1662599" y="9951289"/>
                </a:lnTo>
                <a:lnTo>
                  <a:pt x="1727860" y="9884160"/>
                </a:lnTo>
                <a:lnTo>
                  <a:pt x="1792478" y="9816818"/>
                </a:lnTo>
                <a:lnTo>
                  <a:pt x="1856450" y="9749264"/>
                </a:lnTo>
                <a:lnTo>
                  <a:pt x="1919774" y="9681503"/>
                </a:lnTo>
                <a:lnTo>
                  <a:pt x="1982447" y="9613537"/>
                </a:lnTo>
                <a:lnTo>
                  <a:pt x="2044466" y="9545371"/>
                </a:lnTo>
                <a:lnTo>
                  <a:pt x="2105828" y="9477006"/>
                </a:lnTo>
                <a:lnTo>
                  <a:pt x="2166531" y="9408447"/>
                </a:lnTo>
                <a:lnTo>
                  <a:pt x="2226571" y="9339697"/>
                </a:lnTo>
                <a:lnTo>
                  <a:pt x="2285946" y="9270759"/>
                </a:lnTo>
                <a:lnTo>
                  <a:pt x="2344653" y="9201635"/>
                </a:lnTo>
                <a:lnTo>
                  <a:pt x="2402689" y="9132331"/>
                </a:lnTo>
                <a:lnTo>
                  <a:pt x="2460052" y="9062848"/>
                </a:lnTo>
                <a:lnTo>
                  <a:pt x="2516738" y="8993190"/>
                </a:lnTo>
                <a:lnTo>
                  <a:pt x="2572745" y="8923361"/>
                </a:lnTo>
                <a:lnTo>
                  <a:pt x="2628070" y="8853363"/>
                </a:lnTo>
                <a:lnTo>
                  <a:pt x="2682711" y="8783200"/>
                </a:lnTo>
                <a:lnTo>
                  <a:pt x="2736664" y="8712876"/>
                </a:lnTo>
                <a:lnTo>
                  <a:pt x="2789926" y="8642392"/>
                </a:lnTo>
                <a:lnTo>
                  <a:pt x="2842495" y="8571754"/>
                </a:lnTo>
                <a:lnTo>
                  <a:pt x="2894368" y="8500963"/>
                </a:lnTo>
                <a:lnTo>
                  <a:pt x="2945543" y="8430024"/>
                </a:lnTo>
                <a:lnTo>
                  <a:pt x="2996016" y="8358939"/>
                </a:lnTo>
                <a:lnTo>
                  <a:pt x="3045784" y="8287712"/>
                </a:lnTo>
                <a:lnTo>
                  <a:pt x="3094846" y="8216346"/>
                </a:lnTo>
                <a:lnTo>
                  <a:pt x="3143197" y="8144844"/>
                </a:lnTo>
                <a:lnTo>
                  <a:pt x="3190836" y="8073210"/>
                </a:lnTo>
                <a:lnTo>
                  <a:pt x="3237759" y="8001447"/>
                </a:lnTo>
                <a:lnTo>
                  <a:pt x="3283964" y="7929558"/>
                </a:lnTo>
                <a:lnTo>
                  <a:pt x="3329447" y="7857547"/>
                </a:lnTo>
                <a:lnTo>
                  <a:pt x="3374207" y="7785416"/>
                </a:lnTo>
                <a:lnTo>
                  <a:pt x="3418240" y="7713169"/>
                </a:lnTo>
                <a:lnTo>
                  <a:pt x="3461543" y="7640809"/>
                </a:lnTo>
                <a:lnTo>
                  <a:pt x="3504114" y="7568340"/>
                </a:lnTo>
                <a:lnTo>
                  <a:pt x="3545950" y="7495765"/>
                </a:lnTo>
                <a:lnTo>
                  <a:pt x="3587048" y="7423086"/>
                </a:lnTo>
                <a:lnTo>
                  <a:pt x="3627405" y="7350308"/>
                </a:lnTo>
                <a:lnTo>
                  <a:pt x="3667019" y="7277434"/>
                </a:lnTo>
                <a:lnTo>
                  <a:pt x="3705886" y="7204466"/>
                </a:lnTo>
                <a:lnTo>
                  <a:pt x="3744004" y="7131409"/>
                </a:lnTo>
                <a:lnTo>
                  <a:pt x="3781370" y="7058265"/>
                </a:lnTo>
                <a:lnTo>
                  <a:pt x="3817981" y="6985038"/>
                </a:lnTo>
                <a:lnTo>
                  <a:pt x="3853835" y="6911731"/>
                </a:lnTo>
                <a:lnTo>
                  <a:pt x="3888929" y="6838347"/>
                </a:lnTo>
                <a:lnTo>
                  <a:pt x="3923259" y="6764889"/>
                </a:lnTo>
                <a:lnTo>
                  <a:pt x="3956824" y="6691362"/>
                </a:lnTo>
                <a:lnTo>
                  <a:pt x="3989619" y="6617767"/>
                </a:lnTo>
                <a:lnTo>
                  <a:pt x="4021643" y="6544109"/>
                </a:lnTo>
                <a:lnTo>
                  <a:pt x="4052893" y="6470390"/>
                </a:lnTo>
                <a:lnTo>
                  <a:pt x="4083366" y="6396614"/>
                </a:lnTo>
                <a:lnTo>
                  <a:pt x="4113059" y="6322784"/>
                </a:lnTo>
                <a:lnTo>
                  <a:pt x="4141969" y="6248904"/>
                </a:lnTo>
                <a:lnTo>
                  <a:pt x="4170093" y="6174977"/>
                </a:lnTo>
                <a:lnTo>
                  <a:pt x="4197429" y="6101005"/>
                </a:lnTo>
                <a:lnTo>
                  <a:pt x="4223974" y="6026993"/>
                </a:lnTo>
                <a:lnTo>
                  <a:pt x="4249725" y="5952943"/>
                </a:lnTo>
                <a:lnTo>
                  <a:pt x="4274680" y="5878859"/>
                </a:lnTo>
                <a:lnTo>
                  <a:pt x="4298834" y="5804744"/>
                </a:lnTo>
                <a:lnTo>
                  <a:pt x="4322187" y="5730601"/>
                </a:lnTo>
                <a:lnTo>
                  <a:pt x="4344734" y="5656434"/>
                </a:lnTo>
                <a:lnTo>
                  <a:pt x="4366474" y="5582246"/>
                </a:lnTo>
                <a:lnTo>
                  <a:pt x="4387402" y="5508039"/>
                </a:lnTo>
                <a:lnTo>
                  <a:pt x="4407518" y="5433819"/>
                </a:lnTo>
                <a:lnTo>
                  <a:pt x="4426817" y="5359587"/>
                </a:lnTo>
                <a:lnTo>
                  <a:pt x="4445296" y="5285347"/>
                </a:lnTo>
                <a:lnTo>
                  <a:pt x="4462954" y="5211102"/>
                </a:lnTo>
                <a:lnTo>
                  <a:pt x="4479787" y="5136856"/>
                </a:lnTo>
                <a:lnTo>
                  <a:pt x="4495793" y="5062611"/>
                </a:lnTo>
                <a:lnTo>
                  <a:pt x="4510968" y="4988372"/>
                </a:lnTo>
                <a:lnTo>
                  <a:pt x="4525310" y="4914141"/>
                </a:lnTo>
                <a:lnTo>
                  <a:pt x="4538817" y="4839921"/>
                </a:lnTo>
                <a:lnTo>
                  <a:pt x="4551484" y="4765716"/>
                </a:lnTo>
                <a:lnTo>
                  <a:pt x="4563310" y="4691530"/>
                </a:lnTo>
                <a:lnTo>
                  <a:pt x="4574292" y="4617365"/>
                </a:lnTo>
                <a:lnTo>
                  <a:pt x="4584427" y="4543224"/>
                </a:lnTo>
                <a:lnTo>
                  <a:pt x="4593711" y="4469112"/>
                </a:lnTo>
                <a:lnTo>
                  <a:pt x="4602143" y="4395030"/>
                </a:lnTo>
                <a:lnTo>
                  <a:pt x="4609720" y="4320984"/>
                </a:lnTo>
                <a:lnTo>
                  <a:pt x="4616438" y="4246975"/>
                </a:lnTo>
                <a:lnTo>
                  <a:pt x="4622295" y="4173007"/>
                </a:lnTo>
                <a:lnTo>
                  <a:pt x="4627288" y="4099083"/>
                </a:lnTo>
                <a:lnTo>
                  <a:pt x="4631415" y="4025207"/>
                </a:lnTo>
                <a:lnTo>
                  <a:pt x="4634672" y="3951382"/>
                </a:lnTo>
                <a:lnTo>
                  <a:pt x="4637057" y="3877611"/>
                </a:lnTo>
                <a:lnTo>
                  <a:pt x="4638566" y="3803897"/>
                </a:lnTo>
                <a:lnTo>
                  <a:pt x="4639198" y="3730244"/>
                </a:lnTo>
                <a:lnTo>
                  <a:pt x="4638949" y="3656655"/>
                </a:lnTo>
                <a:lnTo>
                  <a:pt x="4637816" y="3583134"/>
                </a:lnTo>
                <a:lnTo>
                  <a:pt x="4635798" y="3509682"/>
                </a:lnTo>
                <a:lnTo>
                  <a:pt x="4632890" y="3436305"/>
                </a:lnTo>
                <a:lnTo>
                  <a:pt x="4629090" y="3363005"/>
                </a:lnTo>
                <a:lnTo>
                  <a:pt x="4624396" y="3289784"/>
                </a:lnTo>
                <a:lnTo>
                  <a:pt x="4618804" y="3216648"/>
                </a:lnTo>
                <a:lnTo>
                  <a:pt x="4612311" y="3143598"/>
                </a:lnTo>
                <a:lnTo>
                  <a:pt x="4604916" y="3070639"/>
                </a:lnTo>
                <a:lnTo>
                  <a:pt x="4596615" y="2997772"/>
                </a:lnTo>
                <a:lnTo>
                  <a:pt x="4587405" y="2925003"/>
                </a:lnTo>
                <a:lnTo>
                  <a:pt x="4577284" y="2852334"/>
                </a:lnTo>
                <a:lnTo>
                  <a:pt x="4566248" y="2779767"/>
                </a:lnTo>
                <a:lnTo>
                  <a:pt x="4554295" y="2707307"/>
                </a:lnTo>
                <a:lnTo>
                  <a:pt x="4541423" y="2634957"/>
                </a:lnTo>
                <a:lnTo>
                  <a:pt x="4527628" y="2562720"/>
                </a:lnTo>
                <a:lnTo>
                  <a:pt x="4512907" y="2490600"/>
                </a:lnTo>
                <a:lnTo>
                  <a:pt x="4497258" y="2418599"/>
                </a:lnTo>
                <a:lnTo>
                  <a:pt x="4480678" y="2346720"/>
                </a:lnTo>
                <a:lnTo>
                  <a:pt x="4463164" y="2274968"/>
                </a:lnTo>
                <a:lnTo>
                  <a:pt x="4444713" y="2203346"/>
                </a:lnTo>
                <a:lnTo>
                  <a:pt x="4425323" y="2131856"/>
                </a:lnTo>
                <a:lnTo>
                  <a:pt x="4404991" y="2060501"/>
                </a:lnTo>
                <a:lnTo>
                  <a:pt x="4383713" y="1989287"/>
                </a:lnTo>
                <a:lnTo>
                  <a:pt x="4361530" y="1918349"/>
                </a:lnTo>
                <a:lnTo>
                  <a:pt x="4338486" y="1847825"/>
                </a:lnTo>
                <a:lnTo>
                  <a:pt x="4314585" y="1777715"/>
                </a:lnTo>
                <a:lnTo>
                  <a:pt x="4289831" y="1708020"/>
                </a:lnTo>
                <a:lnTo>
                  <a:pt x="4264227" y="1638742"/>
                </a:lnTo>
                <a:lnTo>
                  <a:pt x="4237779" y="1569881"/>
                </a:lnTo>
                <a:lnTo>
                  <a:pt x="4210491" y="1501439"/>
                </a:lnTo>
                <a:lnTo>
                  <a:pt x="4182365" y="1433417"/>
                </a:lnTo>
                <a:lnTo>
                  <a:pt x="4153408" y="1365816"/>
                </a:lnTo>
                <a:lnTo>
                  <a:pt x="4123622" y="1298638"/>
                </a:lnTo>
                <a:lnTo>
                  <a:pt x="4093013" y="1231882"/>
                </a:lnTo>
                <a:lnTo>
                  <a:pt x="4061583" y="1165552"/>
                </a:lnTo>
                <a:lnTo>
                  <a:pt x="4029338" y="1099647"/>
                </a:lnTo>
                <a:lnTo>
                  <a:pt x="3996282" y="1034168"/>
                </a:lnTo>
                <a:lnTo>
                  <a:pt x="3962418" y="969118"/>
                </a:lnTo>
                <a:lnTo>
                  <a:pt x="3927750" y="904497"/>
                </a:lnTo>
                <a:lnTo>
                  <a:pt x="3892284" y="840306"/>
                </a:lnTo>
                <a:lnTo>
                  <a:pt x="3856023" y="776547"/>
                </a:lnTo>
                <a:lnTo>
                  <a:pt x="3818970" y="713220"/>
                </a:lnTo>
                <a:lnTo>
                  <a:pt x="3781132" y="650327"/>
                </a:lnTo>
                <a:lnTo>
                  <a:pt x="3742510" y="587869"/>
                </a:lnTo>
                <a:lnTo>
                  <a:pt x="3703111" y="525846"/>
                </a:lnTo>
                <a:lnTo>
                  <a:pt x="3662937" y="464261"/>
                </a:lnTo>
                <a:lnTo>
                  <a:pt x="3621993" y="403114"/>
                </a:lnTo>
                <a:lnTo>
                  <a:pt x="3580283" y="342407"/>
                </a:lnTo>
                <a:lnTo>
                  <a:pt x="3537812" y="282140"/>
                </a:lnTo>
                <a:lnTo>
                  <a:pt x="3494583" y="222315"/>
                </a:lnTo>
                <a:lnTo>
                  <a:pt x="3450600" y="162933"/>
                </a:lnTo>
                <a:lnTo>
                  <a:pt x="3405868" y="103995"/>
                </a:lnTo>
                <a:lnTo>
                  <a:pt x="3360391" y="45502"/>
                </a:lnTo>
                <a:lnTo>
                  <a:pt x="33241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13">
            <a:extLst>
              <a:ext uri="{FF2B5EF4-FFF2-40B4-BE49-F238E27FC236}">
                <a16:creationId xmlns:a16="http://schemas.microsoft.com/office/drawing/2014/main" id="{84867685-8BD2-A638-AE8B-26F83B2E9B28}"/>
              </a:ext>
            </a:extLst>
          </p:cNvPr>
          <p:cNvSpPr txBox="1">
            <a:spLocks noGrp="1"/>
          </p:cNvSpPr>
          <p:nvPr userDrawn="1">
            <p:ph type="title" hasCustomPrompt="1"/>
          </p:nvPr>
        </p:nvSpPr>
        <p:spPr>
          <a:xfrm>
            <a:off x="424553" y="721365"/>
            <a:ext cx="4540862" cy="684322"/>
          </a:xfrm>
          <a:prstGeom prst="rect">
            <a:avLst/>
          </a:prstGeom>
        </p:spPr>
        <p:txBody>
          <a:bodyPr vert="horz" wrap="square" lIns="0" tIns="159417" rIns="0" bIns="0" rtlCol="0">
            <a:spAutoFit/>
          </a:bodyPr>
          <a:lstStyle>
            <a:lvl1pPr>
              <a:defRPr/>
            </a:lvl1pPr>
          </a:lstStyle>
          <a:p>
            <a:pPr marL="7701" marR="510595">
              <a:lnSpc>
                <a:spcPct val="77300"/>
              </a:lnSpc>
              <a:spcBef>
                <a:spcPts val="1255"/>
              </a:spcBef>
            </a:pPr>
            <a:r>
              <a:rPr lang="en-GB" spc="-282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Title Here</a:t>
            </a:r>
            <a:endParaRPr spc="-17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object 18">
            <a:extLst>
              <a:ext uri="{FF2B5EF4-FFF2-40B4-BE49-F238E27FC236}">
                <a16:creationId xmlns:a16="http://schemas.microsoft.com/office/drawing/2014/main" id="{D0EA5FA3-D637-1BF1-0B5A-B05011E8D502}"/>
              </a:ext>
            </a:extLst>
          </p:cNvPr>
          <p:cNvGrpSpPr/>
          <p:nvPr userDrawn="1"/>
        </p:nvGrpSpPr>
        <p:grpSpPr>
          <a:xfrm>
            <a:off x="9499361" y="760644"/>
            <a:ext cx="6546" cy="4989282"/>
            <a:chOff x="15664443" y="1254358"/>
            <a:chExt cx="10795" cy="8227695"/>
          </a:xfrm>
        </p:grpSpPr>
        <p:sp>
          <p:nvSpPr>
            <p:cNvPr id="14" name="object 19">
              <a:extLst>
                <a:ext uri="{FF2B5EF4-FFF2-40B4-BE49-F238E27FC236}">
                  <a16:creationId xmlns:a16="http://schemas.microsoft.com/office/drawing/2014/main" id="{274BF641-62AD-B919-BB65-217572379A43}"/>
                </a:ext>
              </a:extLst>
            </p:cNvPr>
            <p:cNvSpPr/>
            <p:nvPr/>
          </p:nvSpPr>
          <p:spPr>
            <a:xfrm>
              <a:off x="15669679" y="1290955"/>
              <a:ext cx="0" cy="8169909"/>
            </a:xfrm>
            <a:custGeom>
              <a:avLst/>
              <a:gdLst/>
              <a:ahLst/>
              <a:cxnLst/>
              <a:rect l="l" t="t" r="r" b="b"/>
              <a:pathLst>
                <a:path h="8169909">
                  <a:moveTo>
                    <a:pt x="0" y="0"/>
                  </a:moveTo>
                  <a:lnTo>
                    <a:pt x="0" y="8169583"/>
                  </a:lnTo>
                </a:path>
              </a:pathLst>
            </a:custGeom>
            <a:ln w="10470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5" name="object 20">
              <a:extLst>
                <a:ext uri="{FF2B5EF4-FFF2-40B4-BE49-F238E27FC236}">
                  <a16:creationId xmlns:a16="http://schemas.microsoft.com/office/drawing/2014/main" id="{51ADE014-2E96-0AA5-5934-7067F8F56AA8}"/>
                </a:ext>
              </a:extLst>
            </p:cNvPr>
            <p:cNvSpPr/>
            <p:nvPr/>
          </p:nvSpPr>
          <p:spPr>
            <a:xfrm>
              <a:off x="15664434" y="1254359"/>
              <a:ext cx="10795" cy="8227695"/>
            </a:xfrm>
            <a:custGeom>
              <a:avLst/>
              <a:gdLst/>
              <a:ahLst/>
              <a:cxnLst/>
              <a:rect l="l" t="t" r="r" b="b"/>
              <a:pathLst>
                <a:path w="10794" h="8227695">
                  <a:moveTo>
                    <a:pt x="10477" y="8221866"/>
                  </a:moveTo>
                  <a:lnTo>
                    <a:pt x="8940" y="8218170"/>
                  </a:lnTo>
                  <a:lnTo>
                    <a:pt x="5245" y="8216633"/>
                  </a:lnTo>
                  <a:lnTo>
                    <a:pt x="1536" y="8218170"/>
                  </a:lnTo>
                  <a:lnTo>
                    <a:pt x="0" y="8221866"/>
                  </a:lnTo>
                  <a:lnTo>
                    <a:pt x="1536" y="8225574"/>
                  </a:lnTo>
                  <a:lnTo>
                    <a:pt x="5245" y="8227111"/>
                  </a:lnTo>
                  <a:lnTo>
                    <a:pt x="8940" y="8225574"/>
                  </a:lnTo>
                  <a:lnTo>
                    <a:pt x="10477" y="8221866"/>
                  </a:lnTo>
                  <a:close/>
                </a:path>
                <a:path w="10794" h="8227695">
                  <a:moveTo>
                    <a:pt x="10477" y="5245"/>
                  </a:moveTo>
                  <a:lnTo>
                    <a:pt x="8940" y="1536"/>
                  </a:lnTo>
                  <a:lnTo>
                    <a:pt x="5245" y="0"/>
                  </a:lnTo>
                  <a:lnTo>
                    <a:pt x="1536" y="1536"/>
                  </a:lnTo>
                  <a:lnTo>
                    <a:pt x="0" y="5245"/>
                  </a:lnTo>
                  <a:lnTo>
                    <a:pt x="1536" y="8940"/>
                  </a:lnTo>
                  <a:lnTo>
                    <a:pt x="5245" y="10477"/>
                  </a:lnTo>
                  <a:lnTo>
                    <a:pt x="8940" y="8940"/>
                  </a:lnTo>
                  <a:lnTo>
                    <a:pt x="10477" y="52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19" name="object 25">
            <a:extLst>
              <a:ext uri="{FF2B5EF4-FFF2-40B4-BE49-F238E27FC236}">
                <a16:creationId xmlns:a16="http://schemas.microsoft.com/office/drawing/2014/main" id="{E14E3AC9-B71F-3124-8526-65F2F2031692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832349" y="4331332"/>
            <a:ext cx="3588400" cy="2549127"/>
          </a:xfrm>
          <a:prstGeom prst="rect">
            <a:avLst/>
          </a:prstGeom>
        </p:spPr>
      </p:pic>
      <p:pic>
        <p:nvPicPr>
          <p:cNvPr id="20" name="object 21">
            <a:extLst>
              <a:ext uri="{FF2B5EF4-FFF2-40B4-BE49-F238E27FC236}">
                <a16:creationId xmlns:a16="http://schemas.microsoft.com/office/drawing/2014/main" id="{67D46FFD-1269-61CE-685F-35BDE4ACDE7E}"/>
              </a:ext>
            </a:extLst>
          </p:cNvPr>
          <p:cNvPicPr/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154359" y="-11827"/>
            <a:ext cx="3387837" cy="2371918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C7A7B82-B883-1422-1B6D-8B48B7B8C72B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24553" y="1442451"/>
            <a:ext cx="4540862" cy="464820"/>
          </a:xfrm>
        </p:spPr>
        <p:txBody>
          <a:bodyPr/>
          <a:lstStyle>
            <a:lvl1pPr>
              <a:defRPr sz="1640">
                <a:solidFill>
                  <a:srgbClr val="005970"/>
                </a:solidFill>
              </a:defRPr>
            </a:lvl1pPr>
          </a:lstStyle>
          <a:p>
            <a:pPr lvl="0"/>
            <a:r>
              <a:rPr lang="en-GB" dirty="0"/>
              <a:t>Sub-title or second heading goes here.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73D6B423-B3CF-CFE6-2FB4-CB202E83440F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24553" y="2392097"/>
            <a:ext cx="3056060" cy="175320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pPr lvl="0"/>
            <a:r>
              <a:rPr lang="en-GB" dirty="0"/>
              <a:t>Please add your text here. This will be the main body of information.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53236779-A04F-B772-37FD-45DA98D69653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621119" y="2392097"/>
            <a:ext cx="3056060" cy="175320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pPr lvl="0"/>
            <a:r>
              <a:rPr lang="en-GB" dirty="0"/>
              <a:t>Please add your text here. This will be the main body of information.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DE7C80B9-EE61-E7D0-7B21-4268595512F0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601200" y="782638"/>
            <a:ext cx="1976438" cy="323850"/>
          </a:xfrm>
        </p:spPr>
        <p:txBody>
          <a:bodyPr/>
          <a:lstStyle>
            <a:lvl4pPr>
              <a:defRPr>
                <a:solidFill>
                  <a:srgbClr val="BDD6CE"/>
                </a:solidFill>
              </a:defRPr>
            </a:lvl4pPr>
          </a:lstStyle>
          <a:p>
            <a:pPr lvl="3"/>
            <a:r>
              <a:rPr lang="en-GB" dirty="0"/>
              <a:t>Heading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55796673-CD79-AB1B-3E0F-676EF14D5C97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9613232" y="1573341"/>
            <a:ext cx="2099649" cy="311150"/>
          </a:xfrm>
        </p:spPr>
        <p:txBody>
          <a:bodyPr>
            <a:noAutofit/>
          </a:bodyPr>
          <a:lstStyle>
            <a:lvl1pPr>
              <a:defRPr sz="237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Point 1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234DE911-499F-1778-1707-DE40AB3DBA1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9613231" y="1964691"/>
            <a:ext cx="2099649" cy="323850"/>
          </a:xfrm>
        </p:spPr>
        <p:txBody>
          <a:bodyPr/>
          <a:lstStyle>
            <a:lvl4pPr>
              <a:defRPr>
                <a:solidFill>
                  <a:schemeClr val="bg1"/>
                </a:solidFill>
              </a:defRPr>
            </a:lvl4pPr>
          </a:lstStyle>
          <a:p>
            <a:pPr lvl="3"/>
            <a:r>
              <a:rPr lang="en-GB" dirty="0"/>
              <a:t>Supporting text here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7EF4D584-3672-1155-934B-255E129E71C3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9595816" y="2969603"/>
            <a:ext cx="2099649" cy="311150"/>
          </a:xfrm>
        </p:spPr>
        <p:txBody>
          <a:bodyPr>
            <a:noAutofit/>
          </a:bodyPr>
          <a:lstStyle>
            <a:lvl1pPr>
              <a:defRPr sz="237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Point 1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96DA0B0A-BA54-8B03-0F04-A83938BFF339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9595815" y="3360953"/>
            <a:ext cx="2099649" cy="323850"/>
          </a:xfrm>
        </p:spPr>
        <p:txBody>
          <a:bodyPr/>
          <a:lstStyle>
            <a:lvl4pPr>
              <a:defRPr>
                <a:solidFill>
                  <a:schemeClr val="bg1"/>
                </a:solidFill>
              </a:defRPr>
            </a:lvl4pPr>
          </a:lstStyle>
          <a:p>
            <a:pPr lvl="3"/>
            <a:r>
              <a:rPr lang="en-GB" dirty="0"/>
              <a:t>Supporting text here</a:t>
            </a:r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AD75885C-AB1C-0E33-F97A-61992021E82F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9595817" y="4408149"/>
            <a:ext cx="2099649" cy="311150"/>
          </a:xfrm>
        </p:spPr>
        <p:txBody>
          <a:bodyPr>
            <a:noAutofit/>
          </a:bodyPr>
          <a:lstStyle>
            <a:lvl1pPr>
              <a:defRPr sz="237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Point 1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2E975530-2E0A-2330-9936-0BB0D27DE3E1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9595816" y="4799499"/>
            <a:ext cx="2099649" cy="323850"/>
          </a:xfrm>
        </p:spPr>
        <p:txBody>
          <a:bodyPr/>
          <a:lstStyle>
            <a:lvl4pPr>
              <a:defRPr>
                <a:solidFill>
                  <a:schemeClr val="bg1"/>
                </a:solidFill>
              </a:defRPr>
            </a:lvl4pPr>
          </a:lstStyle>
          <a:p>
            <a:pPr lvl="3"/>
            <a:r>
              <a:rPr lang="en-GB" dirty="0"/>
              <a:t>Supporting text here</a:t>
            </a:r>
          </a:p>
        </p:txBody>
      </p:sp>
    </p:spTree>
    <p:extLst>
      <p:ext uri="{BB962C8B-B14F-4D97-AF65-F5344CB8AC3E}">
        <p14:creationId xmlns:p14="http://schemas.microsoft.com/office/powerpoint/2010/main" val="20503892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3EF386-4654-5110-F192-B672D984B388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20247" t="-172" r="28673" b="172"/>
          <a:stretch/>
        </p:blipFill>
        <p:spPr>
          <a:xfrm>
            <a:off x="5953487" y="-11827"/>
            <a:ext cx="6238514" cy="6869827"/>
          </a:xfrm>
          <a:prstGeom prst="rect">
            <a:avLst/>
          </a:prstGeom>
        </p:spPr>
      </p:pic>
      <p:sp>
        <p:nvSpPr>
          <p:cNvPr id="14" name="object 5">
            <a:extLst>
              <a:ext uri="{FF2B5EF4-FFF2-40B4-BE49-F238E27FC236}">
                <a16:creationId xmlns:a16="http://schemas.microsoft.com/office/drawing/2014/main" id="{41EC3C52-D9F7-27BC-2458-29D9D8B791B5}"/>
              </a:ext>
            </a:extLst>
          </p:cNvPr>
          <p:cNvSpPr/>
          <p:nvPr userDrawn="1"/>
        </p:nvSpPr>
        <p:spPr>
          <a:xfrm>
            <a:off x="5110503" y="-11827"/>
            <a:ext cx="3676358" cy="7635371"/>
          </a:xfrm>
          <a:custGeom>
            <a:avLst/>
            <a:gdLst/>
            <a:ahLst/>
            <a:cxnLst/>
            <a:rect l="l" t="t" r="r" b="b"/>
            <a:pathLst>
              <a:path w="4639310" h="11308715">
                <a:moveTo>
                  <a:pt x="3324161" y="0"/>
                </a:moveTo>
                <a:lnTo>
                  <a:pt x="0" y="0"/>
                </a:lnTo>
                <a:lnTo>
                  <a:pt x="0" y="11308556"/>
                </a:lnTo>
                <a:lnTo>
                  <a:pt x="144955" y="11308556"/>
                </a:lnTo>
                <a:lnTo>
                  <a:pt x="226706" y="11243834"/>
                </a:lnTo>
                <a:lnTo>
                  <a:pt x="381177" y="11119240"/>
                </a:lnTo>
                <a:lnTo>
                  <a:pt x="457530" y="11056527"/>
                </a:lnTo>
                <a:lnTo>
                  <a:pt x="533290" y="10993541"/>
                </a:lnTo>
                <a:lnTo>
                  <a:pt x="608454" y="10930285"/>
                </a:lnTo>
                <a:lnTo>
                  <a:pt x="683021" y="10866762"/>
                </a:lnTo>
                <a:lnTo>
                  <a:pt x="756987" y="10802976"/>
                </a:lnTo>
                <a:lnTo>
                  <a:pt x="830350" y="10738930"/>
                </a:lnTo>
                <a:lnTo>
                  <a:pt x="903106" y="10674627"/>
                </a:lnTo>
                <a:lnTo>
                  <a:pt x="975253" y="10610071"/>
                </a:lnTo>
                <a:lnTo>
                  <a:pt x="1046787" y="10545265"/>
                </a:lnTo>
                <a:lnTo>
                  <a:pt x="1117707" y="10480211"/>
                </a:lnTo>
                <a:lnTo>
                  <a:pt x="1188010" y="10414915"/>
                </a:lnTo>
                <a:lnTo>
                  <a:pt x="1257692" y="10349377"/>
                </a:lnTo>
                <a:lnTo>
                  <a:pt x="1326751" y="10283603"/>
                </a:lnTo>
                <a:lnTo>
                  <a:pt x="1395184" y="10217594"/>
                </a:lnTo>
                <a:lnTo>
                  <a:pt x="1462988" y="10151356"/>
                </a:lnTo>
                <a:lnTo>
                  <a:pt x="1530160" y="10084890"/>
                </a:lnTo>
                <a:lnTo>
                  <a:pt x="1596698" y="10018199"/>
                </a:lnTo>
                <a:lnTo>
                  <a:pt x="1662599" y="9951289"/>
                </a:lnTo>
                <a:lnTo>
                  <a:pt x="1727860" y="9884160"/>
                </a:lnTo>
                <a:lnTo>
                  <a:pt x="1792478" y="9816818"/>
                </a:lnTo>
                <a:lnTo>
                  <a:pt x="1856450" y="9749264"/>
                </a:lnTo>
                <a:lnTo>
                  <a:pt x="1919774" y="9681503"/>
                </a:lnTo>
                <a:lnTo>
                  <a:pt x="1982447" y="9613537"/>
                </a:lnTo>
                <a:lnTo>
                  <a:pt x="2044466" y="9545371"/>
                </a:lnTo>
                <a:lnTo>
                  <a:pt x="2105828" y="9477006"/>
                </a:lnTo>
                <a:lnTo>
                  <a:pt x="2166531" y="9408447"/>
                </a:lnTo>
                <a:lnTo>
                  <a:pt x="2226571" y="9339697"/>
                </a:lnTo>
                <a:lnTo>
                  <a:pt x="2285946" y="9270759"/>
                </a:lnTo>
                <a:lnTo>
                  <a:pt x="2344653" y="9201635"/>
                </a:lnTo>
                <a:lnTo>
                  <a:pt x="2402689" y="9132331"/>
                </a:lnTo>
                <a:lnTo>
                  <a:pt x="2460052" y="9062848"/>
                </a:lnTo>
                <a:lnTo>
                  <a:pt x="2516738" y="8993190"/>
                </a:lnTo>
                <a:lnTo>
                  <a:pt x="2572745" y="8923361"/>
                </a:lnTo>
                <a:lnTo>
                  <a:pt x="2628070" y="8853363"/>
                </a:lnTo>
                <a:lnTo>
                  <a:pt x="2682711" y="8783200"/>
                </a:lnTo>
                <a:lnTo>
                  <a:pt x="2736664" y="8712876"/>
                </a:lnTo>
                <a:lnTo>
                  <a:pt x="2789926" y="8642392"/>
                </a:lnTo>
                <a:lnTo>
                  <a:pt x="2842495" y="8571754"/>
                </a:lnTo>
                <a:lnTo>
                  <a:pt x="2894368" y="8500963"/>
                </a:lnTo>
                <a:lnTo>
                  <a:pt x="2945543" y="8430024"/>
                </a:lnTo>
                <a:lnTo>
                  <a:pt x="2996016" y="8358939"/>
                </a:lnTo>
                <a:lnTo>
                  <a:pt x="3045784" y="8287712"/>
                </a:lnTo>
                <a:lnTo>
                  <a:pt x="3094846" y="8216346"/>
                </a:lnTo>
                <a:lnTo>
                  <a:pt x="3143197" y="8144844"/>
                </a:lnTo>
                <a:lnTo>
                  <a:pt x="3190836" y="8073210"/>
                </a:lnTo>
                <a:lnTo>
                  <a:pt x="3237759" y="8001447"/>
                </a:lnTo>
                <a:lnTo>
                  <a:pt x="3283964" y="7929558"/>
                </a:lnTo>
                <a:lnTo>
                  <a:pt x="3329447" y="7857547"/>
                </a:lnTo>
                <a:lnTo>
                  <a:pt x="3374207" y="7785416"/>
                </a:lnTo>
                <a:lnTo>
                  <a:pt x="3418240" y="7713169"/>
                </a:lnTo>
                <a:lnTo>
                  <a:pt x="3461543" y="7640809"/>
                </a:lnTo>
                <a:lnTo>
                  <a:pt x="3504114" y="7568340"/>
                </a:lnTo>
                <a:lnTo>
                  <a:pt x="3545950" y="7495765"/>
                </a:lnTo>
                <a:lnTo>
                  <a:pt x="3587048" y="7423086"/>
                </a:lnTo>
                <a:lnTo>
                  <a:pt x="3627405" y="7350308"/>
                </a:lnTo>
                <a:lnTo>
                  <a:pt x="3667019" y="7277434"/>
                </a:lnTo>
                <a:lnTo>
                  <a:pt x="3705886" y="7204466"/>
                </a:lnTo>
                <a:lnTo>
                  <a:pt x="3744004" y="7131409"/>
                </a:lnTo>
                <a:lnTo>
                  <a:pt x="3781370" y="7058265"/>
                </a:lnTo>
                <a:lnTo>
                  <a:pt x="3817981" y="6985038"/>
                </a:lnTo>
                <a:lnTo>
                  <a:pt x="3853835" y="6911731"/>
                </a:lnTo>
                <a:lnTo>
                  <a:pt x="3888929" y="6838347"/>
                </a:lnTo>
                <a:lnTo>
                  <a:pt x="3923259" y="6764889"/>
                </a:lnTo>
                <a:lnTo>
                  <a:pt x="3956824" y="6691362"/>
                </a:lnTo>
                <a:lnTo>
                  <a:pt x="3989619" y="6617767"/>
                </a:lnTo>
                <a:lnTo>
                  <a:pt x="4021643" y="6544109"/>
                </a:lnTo>
                <a:lnTo>
                  <a:pt x="4052893" y="6470390"/>
                </a:lnTo>
                <a:lnTo>
                  <a:pt x="4083366" y="6396614"/>
                </a:lnTo>
                <a:lnTo>
                  <a:pt x="4113059" y="6322784"/>
                </a:lnTo>
                <a:lnTo>
                  <a:pt x="4141969" y="6248904"/>
                </a:lnTo>
                <a:lnTo>
                  <a:pt x="4170093" y="6174977"/>
                </a:lnTo>
                <a:lnTo>
                  <a:pt x="4197429" y="6101005"/>
                </a:lnTo>
                <a:lnTo>
                  <a:pt x="4223974" y="6026993"/>
                </a:lnTo>
                <a:lnTo>
                  <a:pt x="4249725" y="5952943"/>
                </a:lnTo>
                <a:lnTo>
                  <a:pt x="4274680" y="5878859"/>
                </a:lnTo>
                <a:lnTo>
                  <a:pt x="4298834" y="5804744"/>
                </a:lnTo>
                <a:lnTo>
                  <a:pt x="4322187" y="5730601"/>
                </a:lnTo>
                <a:lnTo>
                  <a:pt x="4344734" y="5656434"/>
                </a:lnTo>
                <a:lnTo>
                  <a:pt x="4366474" y="5582246"/>
                </a:lnTo>
                <a:lnTo>
                  <a:pt x="4387402" y="5508039"/>
                </a:lnTo>
                <a:lnTo>
                  <a:pt x="4407518" y="5433819"/>
                </a:lnTo>
                <a:lnTo>
                  <a:pt x="4426817" y="5359587"/>
                </a:lnTo>
                <a:lnTo>
                  <a:pt x="4445296" y="5285347"/>
                </a:lnTo>
                <a:lnTo>
                  <a:pt x="4462954" y="5211102"/>
                </a:lnTo>
                <a:lnTo>
                  <a:pt x="4479787" y="5136856"/>
                </a:lnTo>
                <a:lnTo>
                  <a:pt x="4495793" y="5062611"/>
                </a:lnTo>
                <a:lnTo>
                  <a:pt x="4510968" y="4988372"/>
                </a:lnTo>
                <a:lnTo>
                  <a:pt x="4525310" y="4914141"/>
                </a:lnTo>
                <a:lnTo>
                  <a:pt x="4538817" y="4839921"/>
                </a:lnTo>
                <a:lnTo>
                  <a:pt x="4551484" y="4765716"/>
                </a:lnTo>
                <a:lnTo>
                  <a:pt x="4563310" y="4691530"/>
                </a:lnTo>
                <a:lnTo>
                  <a:pt x="4574292" y="4617365"/>
                </a:lnTo>
                <a:lnTo>
                  <a:pt x="4584427" y="4543224"/>
                </a:lnTo>
                <a:lnTo>
                  <a:pt x="4593711" y="4469112"/>
                </a:lnTo>
                <a:lnTo>
                  <a:pt x="4602143" y="4395030"/>
                </a:lnTo>
                <a:lnTo>
                  <a:pt x="4609720" y="4320984"/>
                </a:lnTo>
                <a:lnTo>
                  <a:pt x="4616438" y="4246975"/>
                </a:lnTo>
                <a:lnTo>
                  <a:pt x="4622295" y="4173007"/>
                </a:lnTo>
                <a:lnTo>
                  <a:pt x="4627288" y="4099083"/>
                </a:lnTo>
                <a:lnTo>
                  <a:pt x="4631415" y="4025207"/>
                </a:lnTo>
                <a:lnTo>
                  <a:pt x="4634672" y="3951382"/>
                </a:lnTo>
                <a:lnTo>
                  <a:pt x="4637057" y="3877611"/>
                </a:lnTo>
                <a:lnTo>
                  <a:pt x="4638566" y="3803897"/>
                </a:lnTo>
                <a:lnTo>
                  <a:pt x="4639198" y="3730244"/>
                </a:lnTo>
                <a:lnTo>
                  <a:pt x="4638949" y="3656655"/>
                </a:lnTo>
                <a:lnTo>
                  <a:pt x="4637816" y="3583134"/>
                </a:lnTo>
                <a:lnTo>
                  <a:pt x="4635798" y="3509682"/>
                </a:lnTo>
                <a:lnTo>
                  <a:pt x="4632890" y="3436305"/>
                </a:lnTo>
                <a:lnTo>
                  <a:pt x="4629090" y="3363005"/>
                </a:lnTo>
                <a:lnTo>
                  <a:pt x="4624396" y="3289784"/>
                </a:lnTo>
                <a:lnTo>
                  <a:pt x="4618804" y="3216648"/>
                </a:lnTo>
                <a:lnTo>
                  <a:pt x="4612311" y="3143598"/>
                </a:lnTo>
                <a:lnTo>
                  <a:pt x="4604916" y="3070639"/>
                </a:lnTo>
                <a:lnTo>
                  <a:pt x="4596615" y="2997772"/>
                </a:lnTo>
                <a:lnTo>
                  <a:pt x="4587405" y="2925003"/>
                </a:lnTo>
                <a:lnTo>
                  <a:pt x="4577284" y="2852334"/>
                </a:lnTo>
                <a:lnTo>
                  <a:pt x="4566248" y="2779767"/>
                </a:lnTo>
                <a:lnTo>
                  <a:pt x="4554295" y="2707307"/>
                </a:lnTo>
                <a:lnTo>
                  <a:pt x="4541423" y="2634957"/>
                </a:lnTo>
                <a:lnTo>
                  <a:pt x="4527628" y="2562720"/>
                </a:lnTo>
                <a:lnTo>
                  <a:pt x="4512907" y="2490600"/>
                </a:lnTo>
                <a:lnTo>
                  <a:pt x="4497258" y="2418599"/>
                </a:lnTo>
                <a:lnTo>
                  <a:pt x="4480678" y="2346720"/>
                </a:lnTo>
                <a:lnTo>
                  <a:pt x="4463164" y="2274968"/>
                </a:lnTo>
                <a:lnTo>
                  <a:pt x="4444713" y="2203346"/>
                </a:lnTo>
                <a:lnTo>
                  <a:pt x="4425323" y="2131856"/>
                </a:lnTo>
                <a:lnTo>
                  <a:pt x="4404991" y="2060501"/>
                </a:lnTo>
                <a:lnTo>
                  <a:pt x="4383713" y="1989287"/>
                </a:lnTo>
                <a:lnTo>
                  <a:pt x="4361530" y="1918349"/>
                </a:lnTo>
                <a:lnTo>
                  <a:pt x="4338486" y="1847825"/>
                </a:lnTo>
                <a:lnTo>
                  <a:pt x="4314585" y="1777715"/>
                </a:lnTo>
                <a:lnTo>
                  <a:pt x="4289831" y="1708020"/>
                </a:lnTo>
                <a:lnTo>
                  <a:pt x="4264227" y="1638742"/>
                </a:lnTo>
                <a:lnTo>
                  <a:pt x="4237779" y="1569881"/>
                </a:lnTo>
                <a:lnTo>
                  <a:pt x="4210491" y="1501439"/>
                </a:lnTo>
                <a:lnTo>
                  <a:pt x="4182365" y="1433417"/>
                </a:lnTo>
                <a:lnTo>
                  <a:pt x="4153408" y="1365816"/>
                </a:lnTo>
                <a:lnTo>
                  <a:pt x="4123622" y="1298638"/>
                </a:lnTo>
                <a:lnTo>
                  <a:pt x="4093013" y="1231882"/>
                </a:lnTo>
                <a:lnTo>
                  <a:pt x="4061583" y="1165552"/>
                </a:lnTo>
                <a:lnTo>
                  <a:pt x="4029338" y="1099647"/>
                </a:lnTo>
                <a:lnTo>
                  <a:pt x="3996282" y="1034168"/>
                </a:lnTo>
                <a:lnTo>
                  <a:pt x="3962418" y="969118"/>
                </a:lnTo>
                <a:lnTo>
                  <a:pt x="3927750" y="904497"/>
                </a:lnTo>
                <a:lnTo>
                  <a:pt x="3892284" y="840306"/>
                </a:lnTo>
                <a:lnTo>
                  <a:pt x="3856023" y="776547"/>
                </a:lnTo>
                <a:lnTo>
                  <a:pt x="3818970" y="713220"/>
                </a:lnTo>
                <a:lnTo>
                  <a:pt x="3781132" y="650327"/>
                </a:lnTo>
                <a:lnTo>
                  <a:pt x="3742510" y="587869"/>
                </a:lnTo>
                <a:lnTo>
                  <a:pt x="3703111" y="525846"/>
                </a:lnTo>
                <a:lnTo>
                  <a:pt x="3662937" y="464261"/>
                </a:lnTo>
                <a:lnTo>
                  <a:pt x="3621993" y="403114"/>
                </a:lnTo>
                <a:lnTo>
                  <a:pt x="3580283" y="342407"/>
                </a:lnTo>
                <a:lnTo>
                  <a:pt x="3537812" y="282140"/>
                </a:lnTo>
                <a:lnTo>
                  <a:pt x="3494583" y="222315"/>
                </a:lnTo>
                <a:lnTo>
                  <a:pt x="3450600" y="162933"/>
                </a:lnTo>
                <a:lnTo>
                  <a:pt x="3405868" y="103995"/>
                </a:lnTo>
                <a:lnTo>
                  <a:pt x="3360391" y="45502"/>
                </a:lnTo>
                <a:lnTo>
                  <a:pt x="33241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9" name="object 14">
            <a:extLst>
              <a:ext uri="{FF2B5EF4-FFF2-40B4-BE49-F238E27FC236}">
                <a16:creationId xmlns:a16="http://schemas.microsoft.com/office/drawing/2014/main" id="{8DE1C097-6478-7769-F515-02A6D05D8E7A}"/>
              </a:ext>
            </a:extLst>
          </p:cNvPr>
          <p:cNvGrpSpPr/>
          <p:nvPr userDrawn="1"/>
        </p:nvGrpSpPr>
        <p:grpSpPr>
          <a:xfrm>
            <a:off x="2744596" y="922411"/>
            <a:ext cx="6462095" cy="6053742"/>
            <a:chOff x="5026061" y="1254358"/>
            <a:chExt cx="10648950" cy="10054590"/>
          </a:xfrm>
        </p:grpSpPr>
        <p:sp>
          <p:nvSpPr>
            <p:cNvPr id="10" name="object 15">
              <a:extLst>
                <a:ext uri="{FF2B5EF4-FFF2-40B4-BE49-F238E27FC236}">
                  <a16:creationId xmlns:a16="http://schemas.microsoft.com/office/drawing/2014/main" id="{7A5073F0-F2C8-3116-F955-61FFD77D4EB2}"/>
                </a:ext>
              </a:extLst>
            </p:cNvPr>
            <p:cNvSpPr/>
            <p:nvPr/>
          </p:nvSpPr>
          <p:spPr>
            <a:xfrm>
              <a:off x="15669679" y="1290976"/>
              <a:ext cx="0" cy="9211945"/>
            </a:xfrm>
            <a:custGeom>
              <a:avLst/>
              <a:gdLst/>
              <a:ahLst/>
              <a:cxnLst/>
              <a:rect l="l" t="t" r="r" b="b"/>
              <a:pathLst>
                <a:path h="9211945">
                  <a:moveTo>
                    <a:pt x="0" y="0"/>
                  </a:moveTo>
                  <a:lnTo>
                    <a:pt x="0" y="9211332"/>
                  </a:lnTo>
                </a:path>
              </a:pathLst>
            </a:custGeom>
            <a:ln w="10470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" name="object 16">
              <a:extLst>
                <a:ext uri="{FF2B5EF4-FFF2-40B4-BE49-F238E27FC236}">
                  <a16:creationId xmlns:a16="http://schemas.microsoft.com/office/drawing/2014/main" id="{D53AA3AC-4FFB-1C6D-D17B-F332D3C51101}"/>
                </a:ext>
              </a:extLst>
            </p:cNvPr>
            <p:cNvSpPr/>
            <p:nvPr/>
          </p:nvSpPr>
          <p:spPr>
            <a:xfrm>
              <a:off x="15664434" y="1254359"/>
              <a:ext cx="10795" cy="9269095"/>
            </a:xfrm>
            <a:custGeom>
              <a:avLst/>
              <a:gdLst/>
              <a:ahLst/>
              <a:cxnLst/>
              <a:rect l="l" t="t" r="r" b="b"/>
              <a:pathLst>
                <a:path w="10794" h="9269095">
                  <a:moveTo>
                    <a:pt x="10477" y="9263647"/>
                  </a:moveTo>
                  <a:lnTo>
                    <a:pt x="8940" y="9259951"/>
                  </a:lnTo>
                  <a:lnTo>
                    <a:pt x="5245" y="9258414"/>
                  </a:lnTo>
                  <a:lnTo>
                    <a:pt x="1536" y="9259951"/>
                  </a:lnTo>
                  <a:lnTo>
                    <a:pt x="0" y="9263647"/>
                  </a:lnTo>
                  <a:lnTo>
                    <a:pt x="1536" y="9267355"/>
                  </a:lnTo>
                  <a:lnTo>
                    <a:pt x="5245" y="9268879"/>
                  </a:lnTo>
                  <a:lnTo>
                    <a:pt x="8940" y="9267355"/>
                  </a:lnTo>
                  <a:lnTo>
                    <a:pt x="10477" y="9263647"/>
                  </a:lnTo>
                  <a:close/>
                </a:path>
                <a:path w="10794" h="9269095">
                  <a:moveTo>
                    <a:pt x="10477" y="5245"/>
                  </a:moveTo>
                  <a:lnTo>
                    <a:pt x="8940" y="1536"/>
                  </a:lnTo>
                  <a:lnTo>
                    <a:pt x="5245" y="0"/>
                  </a:lnTo>
                  <a:lnTo>
                    <a:pt x="1536" y="1536"/>
                  </a:lnTo>
                  <a:lnTo>
                    <a:pt x="0" y="5245"/>
                  </a:lnTo>
                  <a:lnTo>
                    <a:pt x="1536" y="8940"/>
                  </a:lnTo>
                  <a:lnTo>
                    <a:pt x="5245" y="10477"/>
                  </a:lnTo>
                  <a:lnTo>
                    <a:pt x="8940" y="8940"/>
                  </a:lnTo>
                  <a:lnTo>
                    <a:pt x="10477" y="52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2" name="object 17">
              <a:extLst>
                <a:ext uri="{FF2B5EF4-FFF2-40B4-BE49-F238E27FC236}">
                  <a16:creationId xmlns:a16="http://schemas.microsoft.com/office/drawing/2014/main" id="{F0DBDEBF-AC28-A0B2-A9DC-A4B8525675F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26061" y="1758156"/>
              <a:ext cx="9971395" cy="9550400"/>
            </a:xfrm>
            <a:prstGeom prst="rect">
              <a:avLst/>
            </a:prstGeom>
          </p:spPr>
        </p:pic>
      </p:grpSp>
      <p:sp>
        <p:nvSpPr>
          <p:cNvPr id="21" name="object 13">
            <a:extLst>
              <a:ext uri="{FF2B5EF4-FFF2-40B4-BE49-F238E27FC236}">
                <a16:creationId xmlns:a16="http://schemas.microsoft.com/office/drawing/2014/main" id="{7CC0218B-2CB5-5596-8D03-F6BFD511FEF3}"/>
              </a:ext>
            </a:extLst>
          </p:cNvPr>
          <p:cNvSpPr txBox="1">
            <a:spLocks noGrp="1"/>
          </p:cNvSpPr>
          <p:nvPr userDrawn="1">
            <p:ph type="title" hasCustomPrompt="1"/>
          </p:nvPr>
        </p:nvSpPr>
        <p:spPr>
          <a:xfrm>
            <a:off x="424553" y="541419"/>
            <a:ext cx="3885088" cy="684322"/>
          </a:xfrm>
          <a:prstGeom prst="rect">
            <a:avLst/>
          </a:prstGeom>
        </p:spPr>
        <p:txBody>
          <a:bodyPr vert="horz" wrap="square" lIns="0" tIns="159417" rIns="0" bIns="0" rtlCol="0">
            <a:spAutoFit/>
          </a:bodyPr>
          <a:lstStyle>
            <a:lvl1pPr>
              <a:defRPr/>
            </a:lvl1pPr>
          </a:lstStyle>
          <a:p>
            <a:pPr marL="7701" marR="510595">
              <a:lnSpc>
                <a:spcPct val="77300"/>
              </a:lnSpc>
              <a:spcBef>
                <a:spcPts val="1255"/>
              </a:spcBef>
            </a:pPr>
            <a:r>
              <a:rPr lang="en-GB" spc="-282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Title Here</a:t>
            </a:r>
            <a:endParaRPr spc="-17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68136BE-3C77-48A9-DDF3-85CD02192E6D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11480" y="1229397"/>
            <a:ext cx="4540862" cy="464820"/>
          </a:xfrm>
        </p:spPr>
        <p:txBody>
          <a:bodyPr/>
          <a:lstStyle>
            <a:lvl1pPr>
              <a:defRPr sz="1640">
                <a:solidFill>
                  <a:srgbClr val="005970"/>
                </a:solidFill>
              </a:defRPr>
            </a:lvl1pPr>
          </a:lstStyle>
          <a:p>
            <a:pPr lvl="0"/>
            <a:r>
              <a:rPr lang="en-GB" dirty="0"/>
              <a:t>Sub-title or second heading goes here.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22BBCBFA-3108-3807-9025-1DD129BB3950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11480" y="1932253"/>
            <a:ext cx="3056060" cy="175320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pPr lvl="0"/>
            <a:r>
              <a:rPr lang="en-GB" dirty="0"/>
              <a:t>Please add your text here. This will be the main body of information.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9F99D548-A214-D865-CC12-5DA0A79437B7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9331001" y="2373198"/>
            <a:ext cx="1430879" cy="192281"/>
          </a:xfrm>
        </p:spPr>
        <p:txBody>
          <a:bodyPr>
            <a:noAutofit/>
          </a:bodyPr>
          <a:lstStyle>
            <a:lvl1pPr>
              <a:defRPr sz="1050" b="1">
                <a:solidFill>
                  <a:srgbClr val="BDD6CE"/>
                </a:solidFill>
              </a:defRPr>
            </a:lvl1pPr>
          </a:lstStyle>
          <a:p>
            <a:pPr lvl="0"/>
            <a:r>
              <a:rPr lang="en-GB" dirty="0"/>
              <a:t>Name of Person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8FAC4DF7-2BB0-FEC9-EDBD-69A6EB8447F7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331000" y="2588486"/>
            <a:ext cx="1430879" cy="192281"/>
          </a:xfrm>
        </p:spPr>
        <p:txBody>
          <a:bodyPr>
            <a:noAutofit/>
          </a:bodyPr>
          <a:lstStyle>
            <a:lvl1pPr>
              <a:defRPr sz="105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Role of person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2BD01E90-F569-8DF4-D6F3-77C15683790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9331000" y="1554418"/>
            <a:ext cx="2663000" cy="824193"/>
          </a:xfrm>
        </p:spPr>
        <p:txBody>
          <a:bodyPr>
            <a:noAutofit/>
          </a:bodyPr>
          <a:lstStyle>
            <a:lvl1pPr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“Quote goes here”</a:t>
            </a:r>
          </a:p>
        </p:txBody>
      </p:sp>
    </p:spTree>
    <p:extLst>
      <p:ext uri="{BB962C8B-B14F-4D97-AF65-F5344CB8AC3E}">
        <p14:creationId xmlns:p14="http://schemas.microsoft.com/office/powerpoint/2010/main" val="16712872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2C10E3C-BD95-D9E6-2794-528C80BE35CC}"/>
              </a:ext>
            </a:extLst>
          </p:cNvPr>
          <p:cNvPicPr/>
          <p:nvPr userDrawn="1"/>
        </p:nvPicPr>
        <p:blipFill rotWithShape="1">
          <a:blip r:embed="rId2"/>
          <a:srcRect r="61648"/>
          <a:stretch/>
        </p:blipFill>
        <p:spPr>
          <a:xfrm flipH="1">
            <a:off x="7486116" y="-43860"/>
            <a:ext cx="4705884" cy="6901859"/>
          </a:xfrm>
          <a:prstGeom prst="rect">
            <a:avLst/>
          </a:prstGeom>
        </p:spPr>
      </p:pic>
      <p:sp>
        <p:nvSpPr>
          <p:cNvPr id="2" name="object 6">
            <a:extLst>
              <a:ext uri="{FF2B5EF4-FFF2-40B4-BE49-F238E27FC236}">
                <a16:creationId xmlns:a16="http://schemas.microsoft.com/office/drawing/2014/main" id="{9DD66541-E5B5-19DE-7B97-65499CDCEF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6892" y="817702"/>
            <a:ext cx="8076911" cy="678484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73"/>
              </a:spcBef>
            </a:pPr>
            <a:r>
              <a:rPr lang="en-GB" spc="-139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Title goes here</a:t>
            </a:r>
            <a:endParaRPr spc="-17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175629C5-B5D0-BE81-3A37-D93C1404A4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6892" y="1663238"/>
            <a:ext cx="7951888" cy="464820"/>
          </a:xfrm>
        </p:spPr>
        <p:txBody>
          <a:bodyPr/>
          <a:lstStyle>
            <a:lvl1pPr>
              <a:defRPr sz="1640">
                <a:solidFill>
                  <a:srgbClr val="005970"/>
                </a:solidFill>
              </a:defRPr>
            </a:lvl1pPr>
          </a:lstStyle>
          <a:p>
            <a:pPr lvl="0"/>
            <a:r>
              <a:rPr lang="en-GB" dirty="0"/>
              <a:t>Sub-title or second heading goes here.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7135E4BF-7EAE-1C43-90A0-C52C4948FD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6289" y="1995834"/>
            <a:ext cx="7952076" cy="175320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pPr lvl="0"/>
            <a:r>
              <a:rPr lang="en-GB" dirty="0"/>
              <a:t>Please add your text here. This will be the main body of information.</a:t>
            </a:r>
          </a:p>
        </p:txBody>
      </p:sp>
    </p:spTree>
    <p:extLst>
      <p:ext uri="{BB962C8B-B14F-4D97-AF65-F5344CB8AC3E}">
        <p14:creationId xmlns:p14="http://schemas.microsoft.com/office/powerpoint/2010/main" val="1325644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C3419BEB-076E-ADA6-2011-0F2EBD1380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6890" y="1761554"/>
            <a:ext cx="10668537" cy="204993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0" tIns="0" rIns="180000" bIns="0">
            <a:noAutofit/>
          </a:bodyPr>
          <a:lstStyle>
            <a:lvl1pPr marL="0" indent="0">
              <a:buNone/>
              <a:defRPr sz="1600" b="0" i="0">
                <a:solidFill>
                  <a:srgbClr val="005970"/>
                </a:solidFill>
                <a:latin typeface="Poppins" panose="00000500000000000000" pitchFamily="2" charset="0"/>
              </a:defRPr>
            </a:lvl1pPr>
          </a:lstStyle>
          <a:p>
            <a:pPr lvl="0"/>
            <a:r>
              <a:rPr lang="en-GB" dirty="0"/>
              <a:t>Recent cases, clients and accolades subheading (x1 line max)</a:t>
            </a:r>
          </a:p>
        </p:txBody>
      </p:sp>
      <p:sp>
        <p:nvSpPr>
          <p:cNvPr id="14" name="Text Placeholder 33">
            <a:extLst>
              <a:ext uri="{FF2B5EF4-FFF2-40B4-BE49-F238E27FC236}">
                <a16:creationId xmlns:a16="http://schemas.microsoft.com/office/drawing/2014/main" id="{29AD0F80-40F9-480A-9489-46836899BD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891" y="2201311"/>
            <a:ext cx="5257800" cy="298174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0" tIns="0" rIns="180000" bIns="0">
            <a:noAutofit/>
          </a:bodyPr>
          <a:lstStyle>
            <a:lvl1pPr marL="0" indent="0">
              <a:buNone/>
              <a:defRPr sz="1400" b="0" i="0">
                <a:latin typeface="Poppins" panose="00000500000000000000" pitchFamily="2" charset="0"/>
              </a:defRPr>
            </a:lvl1pPr>
          </a:lstStyle>
          <a:p>
            <a:pPr lvl="0"/>
            <a:r>
              <a:rPr lang="en-GB" dirty="0"/>
              <a:t>Case study title (x1 line max)</a:t>
            </a:r>
          </a:p>
        </p:txBody>
      </p:sp>
      <p:sp>
        <p:nvSpPr>
          <p:cNvPr id="15" name="Text Placeholder 36">
            <a:extLst>
              <a:ext uri="{FF2B5EF4-FFF2-40B4-BE49-F238E27FC236}">
                <a16:creationId xmlns:a16="http://schemas.microsoft.com/office/drawing/2014/main" id="{F20BF93E-82A6-DEBA-B579-29B89ECAF4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6891" y="2642704"/>
            <a:ext cx="5257800" cy="1910867"/>
          </a:xfrm>
        </p:spPr>
        <p:txBody>
          <a:bodyPr vert="horz" lIns="0" tIns="0" rIns="180000" bIns="0" rtlCol="0">
            <a:noAutofit/>
          </a:bodyPr>
          <a:lstStyle>
            <a:lvl1pPr marL="0" indent="0">
              <a:lnSpc>
                <a:spcPct val="129000"/>
              </a:lnSpc>
              <a:spcBef>
                <a:spcPts val="0"/>
              </a:spcBef>
              <a:buNone/>
              <a:defRPr lang="en-GB" sz="1200" dirty="0" smtClean="0">
                <a:latin typeface="Poppins" panose="00000500000000000000" pitchFamily="2" charset="0"/>
              </a:defRPr>
            </a:lvl1pPr>
          </a:lstStyle>
          <a:p>
            <a:pPr marL="228600" lvl="0" indent="-228600"/>
            <a:r>
              <a:rPr lang="en-GB" dirty="0"/>
              <a:t>Case study text (x8 lines max)</a:t>
            </a:r>
          </a:p>
          <a:p>
            <a:pPr marL="228600" lvl="0" indent="-228600"/>
            <a:endParaRPr lang="en-GB" dirty="0"/>
          </a:p>
          <a:p>
            <a:pPr marL="228600" lvl="0" indent="-228600"/>
            <a:endParaRPr lang="en-GB" dirty="0"/>
          </a:p>
          <a:p>
            <a:pPr marL="228600" lvl="0" indent="-228600"/>
            <a:endParaRPr lang="en-GB" dirty="0"/>
          </a:p>
          <a:p>
            <a:pPr marL="228600" lvl="0" indent="-228600"/>
            <a:endParaRPr lang="en-GB" dirty="0"/>
          </a:p>
          <a:p>
            <a:pPr marL="228600" lvl="0" indent="-228600"/>
            <a:endParaRPr lang="en-GB" dirty="0"/>
          </a:p>
          <a:p>
            <a:pPr marL="228600" lvl="0" indent="-228600"/>
            <a:endParaRPr lang="en-GB" dirty="0"/>
          </a:p>
        </p:txBody>
      </p:sp>
      <p:sp>
        <p:nvSpPr>
          <p:cNvPr id="21" name="Text Placeholder 33">
            <a:extLst>
              <a:ext uri="{FF2B5EF4-FFF2-40B4-BE49-F238E27FC236}">
                <a16:creationId xmlns:a16="http://schemas.microsoft.com/office/drawing/2014/main" id="{B56B25EC-711F-2192-0A72-DB896435BCF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87628" y="2206046"/>
            <a:ext cx="5257800" cy="298174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80000" tIns="0" rIns="0" bIns="0">
            <a:noAutofit/>
          </a:bodyPr>
          <a:lstStyle>
            <a:lvl1pPr marL="0" indent="0">
              <a:buNone/>
              <a:defRPr sz="1400" b="0" i="0">
                <a:latin typeface="Poppins" panose="00000500000000000000" pitchFamily="2" charset="0"/>
              </a:defRPr>
            </a:lvl1pPr>
          </a:lstStyle>
          <a:p>
            <a:pPr lvl="0"/>
            <a:r>
              <a:rPr lang="en-GB" dirty="0"/>
              <a:t>Case study title (x1 line max)</a:t>
            </a:r>
          </a:p>
        </p:txBody>
      </p:sp>
      <p:sp>
        <p:nvSpPr>
          <p:cNvPr id="22" name="Text Placeholder 36">
            <a:extLst>
              <a:ext uri="{FF2B5EF4-FFF2-40B4-BE49-F238E27FC236}">
                <a16:creationId xmlns:a16="http://schemas.microsoft.com/office/drawing/2014/main" id="{96778EF8-DC1C-1BAA-C24A-61780CEBD4B4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6187628" y="2647438"/>
            <a:ext cx="5257800" cy="1910867"/>
          </a:xfrm>
        </p:spPr>
        <p:txBody>
          <a:bodyPr vert="horz" lIns="180000" tIns="0" rIns="0" bIns="0" rtlCol="0">
            <a:noAutofit/>
          </a:bodyPr>
          <a:lstStyle>
            <a:lvl1pPr marL="0" indent="0">
              <a:lnSpc>
                <a:spcPct val="129000"/>
              </a:lnSpc>
              <a:spcBef>
                <a:spcPts val="0"/>
              </a:spcBef>
              <a:buNone/>
              <a:defRPr lang="en-GB" sz="1200" dirty="0" smtClean="0">
                <a:latin typeface="Poppins" panose="00000500000000000000" pitchFamily="2" charset="0"/>
              </a:defRPr>
            </a:lvl1pPr>
          </a:lstStyle>
          <a:p>
            <a:pPr marL="228600" lvl="0" indent="-228600"/>
            <a:r>
              <a:rPr lang="en-GB" dirty="0"/>
              <a:t>Case study text (x8 lines max)</a:t>
            </a:r>
          </a:p>
          <a:p>
            <a:pPr marL="228600" lvl="0" indent="-228600"/>
            <a:endParaRPr lang="en-GB" dirty="0"/>
          </a:p>
          <a:p>
            <a:pPr marL="228600" lvl="0" indent="-228600"/>
            <a:endParaRPr lang="en-GB" dirty="0"/>
          </a:p>
          <a:p>
            <a:pPr marL="228600" lvl="0" indent="-228600"/>
            <a:endParaRPr lang="en-GB" dirty="0"/>
          </a:p>
          <a:p>
            <a:pPr marL="228600" lvl="0" indent="-228600"/>
            <a:endParaRPr lang="en-GB" dirty="0"/>
          </a:p>
          <a:p>
            <a:pPr marL="228600" lvl="0" indent="-228600"/>
            <a:endParaRPr lang="en-GB" dirty="0"/>
          </a:p>
          <a:p>
            <a:pPr marL="228600" lvl="0" indent="-228600"/>
            <a:endParaRPr lang="en-GB" dirty="0"/>
          </a:p>
          <a:p>
            <a:pPr marL="228600" lvl="0" indent="-228600"/>
            <a:endParaRPr lang="en-GB" dirty="0"/>
          </a:p>
        </p:txBody>
      </p:sp>
      <p:sp>
        <p:nvSpPr>
          <p:cNvPr id="2" name="object 6">
            <a:extLst>
              <a:ext uri="{FF2B5EF4-FFF2-40B4-BE49-F238E27FC236}">
                <a16:creationId xmlns:a16="http://schemas.microsoft.com/office/drawing/2014/main" id="{081D6A84-8820-02D2-31D7-DF63C93382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6891" y="813724"/>
            <a:ext cx="10668537" cy="686441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73"/>
              </a:spcBef>
            </a:pPr>
            <a:r>
              <a:rPr lang="en-GB" spc="-139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Title goes here</a:t>
            </a:r>
            <a:endParaRPr spc="-17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6645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6">
            <a:extLst>
              <a:ext uri="{FF2B5EF4-FFF2-40B4-BE49-F238E27FC236}">
                <a16:creationId xmlns:a16="http://schemas.microsoft.com/office/drawing/2014/main" id="{B3BF5D25-6856-FDDD-7A29-E13DA4505C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6892" y="813724"/>
            <a:ext cx="6045013" cy="686441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73"/>
              </a:spcBef>
            </a:pPr>
            <a:r>
              <a:rPr lang="en-GB" spc="-139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Title goes here</a:t>
            </a:r>
            <a:endParaRPr spc="-17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B3FCD81-169D-DDC8-775D-EDE1027EBA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6892" y="1663238"/>
            <a:ext cx="6045014" cy="464820"/>
          </a:xfrm>
        </p:spPr>
        <p:txBody>
          <a:bodyPr/>
          <a:lstStyle>
            <a:lvl1pPr>
              <a:defRPr sz="1640">
                <a:solidFill>
                  <a:srgbClr val="005970"/>
                </a:solidFill>
              </a:defRPr>
            </a:lvl1pPr>
          </a:lstStyle>
          <a:p>
            <a:pPr lvl="0"/>
            <a:r>
              <a:rPr lang="en-GB" dirty="0"/>
              <a:t>Sub-title or second heading goes here.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3C1A886D-0225-6721-AC5A-1C02C63A6A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6288" y="1995834"/>
            <a:ext cx="6045617" cy="175320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pPr lvl="0"/>
            <a:r>
              <a:rPr lang="en-GB" dirty="0"/>
              <a:t>Please add your text here. This will be the main body of information.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D1B310-B331-935E-4FA9-FA2D10FECCF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94550" y="0"/>
            <a:ext cx="4997450" cy="6858000"/>
          </a:xfrm>
          <a:solidFill>
            <a:srgbClr val="BDD6CE"/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3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sh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46A0EC-74D6-79A2-E36B-7AFE9EF57C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90546" y="2815875"/>
            <a:ext cx="2987449" cy="3003863"/>
          </a:xfrm>
          <a:prstGeom prst="rect">
            <a:avLst/>
          </a:prstGeom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46C7D72-B329-AFD0-0A66-8463CE34FA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265945" y="2807298"/>
            <a:ext cx="2987449" cy="3003863"/>
          </a:xfrm>
          <a:prstGeom prst="rect">
            <a:avLst/>
          </a:prstGeom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AE92770-F765-DD64-77D2-F722626D24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721778" y="2807298"/>
            <a:ext cx="2987449" cy="300386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4CD535C-072D-788E-95A4-79D17E900B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5998125" y="2807298"/>
            <a:ext cx="2987449" cy="3003863"/>
          </a:xfrm>
          <a:prstGeom prst="rect">
            <a:avLst/>
          </a:prstGeom>
        </p:spPr>
      </p:pic>
      <p:sp>
        <p:nvSpPr>
          <p:cNvPr id="33" name="Picture Placeholder 2">
            <a:extLst>
              <a:ext uri="{FF2B5EF4-FFF2-40B4-BE49-F238E27FC236}">
                <a16:creationId xmlns:a16="http://schemas.microsoft.com/office/drawing/2014/main" id="{A3D58A8D-EABA-C605-4FC7-82180EA32FA6}"/>
              </a:ext>
            </a:extLst>
          </p:cNvPr>
          <p:cNvSpPr>
            <a:spLocks noGrp="1" noChangeAspect="1"/>
          </p:cNvSpPr>
          <p:nvPr>
            <p:ph type="pic" sz="quarter" idx="72" hasCustomPrompt="1"/>
          </p:nvPr>
        </p:nvSpPr>
        <p:spPr>
          <a:xfrm>
            <a:off x="869435" y="3060191"/>
            <a:ext cx="2254008" cy="1421252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insert image</a:t>
            </a:r>
          </a:p>
        </p:txBody>
      </p:sp>
      <p:sp>
        <p:nvSpPr>
          <p:cNvPr id="34" name="Text Placeholder 36">
            <a:extLst>
              <a:ext uri="{FF2B5EF4-FFF2-40B4-BE49-F238E27FC236}">
                <a16:creationId xmlns:a16="http://schemas.microsoft.com/office/drawing/2014/main" id="{F99907C4-21B7-0785-EB9A-1A03BFA9AD2C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960104" y="4629749"/>
            <a:ext cx="1992490" cy="211659"/>
          </a:xfrm>
        </p:spPr>
        <p:txBody>
          <a:bodyPr vert="horz" lIns="0" tIns="0" rIns="180000" bIns="0" rtlCol="0">
            <a:noAutofit/>
          </a:bodyPr>
          <a:lstStyle>
            <a:lvl1pPr marL="0" indent="0">
              <a:lnSpc>
                <a:spcPct val="129000"/>
              </a:lnSpc>
              <a:spcBef>
                <a:spcPts val="0"/>
              </a:spcBef>
              <a:buNone/>
              <a:defRPr lang="en-GB" sz="1200" b="0" i="0" dirty="0" smtClean="0"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pPr marL="228600" lvl="0" indent="-228600"/>
            <a:r>
              <a:rPr lang="en-GB" dirty="0"/>
              <a:t>Name</a:t>
            </a:r>
          </a:p>
        </p:txBody>
      </p:sp>
      <p:sp>
        <p:nvSpPr>
          <p:cNvPr id="35" name="Text Placeholder 36">
            <a:extLst>
              <a:ext uri="{FF2B5EF4-FFF2-40B4-BE49-F238E27FC236}">
                <a16:creationId xmlns:a16="http://schemas.microsoft.com/office/drawing/2014/main" id="{76949A43-8A14-AB75-2177-3E1BDCEF7C67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960104" y="4902985"/>
            <a:ext cx="1992490" cy="211659"/>
          </a:xfrm>
        </p:spPr>
        <p:txBody>
          <a:bodyPr vert="horz" lIns="0" tIns="0" rIns="180000" bIns="0" rtlCol="0">
            <a:noAutofit/>
          </a:bodyPr>
          <a:lstStyle>
            <a:lvl1pPr marL="0" indent="0">
              <a:lnSpc>
                <a:spcPct val="129000"/>
              </a:lnSpc>
              <a:spcBef>
                <a:spcPts val="0"/>
              </a:spcBef>
              <a:buNone/>
              <a:defRPr lang="en-GB" sz="1000" b="0" i="0" dirty="0" smtClean="0"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pPr marL="228600" lvl="0" indent="-228600"/>
            <a:r>
              <a:rPr lang="en-GB" dirty="0"/>
              <a:t>Job title</a:t>
            </a:r>
          </a:p>
        </p:txBody>
      </p:sp>
      <p:sp>
        <p:nvSpPr>
          <p:cNvPr id="36" name="Text Placeholder 36">
            <a:extLst>
              <a:ext uri="{FF2B5EF4-FFF2-40B4-BE49-F238E27FC236}">
                <a16:creationId xmlns:a16="http://schemas.microsoft.com/office/drawing/2014/main" id="{2EB2073C-0A4D-1BB3-34CE-E3C63B6F5598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960104" y="5168273"/>
            <a:ext cx="1992490" cy="211659"/>
          </a:xfrm>
        </p:spPr>
        <p:txBody>
          <a:bodyPr vert="horz" lIns="0" tIns="0" rIns="180000" bIns="0" rtlCol="0">
            <a:noAutofit/>
          </a:bodyPr>
          <a:lstStyle>
            <a:lvl1pPr marL="0" indent="0">
              <a:lnSpc>
                <a:spcPct val="129000"/>
              </a:lnSpc>
              <a:spcBef>
                <a:spcPts val="0"/>
              </a:spcBef>
              <a:buNone/>
              <a:defRPr lang="en-GB" sz="1000" b="0" i="0" dirty="0" smtClean="0"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pPr marL="228600" lvl="0" indent="-228600"/>
            <a:r>
              <a:rPr lang="en-GB" dirty="0"/>
              <a:t>Email</a:t>
            </a:r>
          </a:p>
        </p:txBody>
      </p:sp>
      <p:sp>
        <p:nvSpPr>
          <p:cNvPr id="37" name="Picture Placeholder 2">
            <a:extLst>
              <a:ext uri="{FF2B5EF4-FFF2-40B4-BE49-F238E27FC236}">
                <a16:creationId xmlns:a16="http://schemas.microsoft.com/office/drawing/2014/main" id="{79C058B9-E51C-00DB-E454-42113B844098}"/>
              </a:ext>
            </a:extLst>
          </p:cNvPr>
          <p:cNvSpPr>
            <a:spLocks noGrp="1" noChangeAspect="1"/>
          </p:cNvSpPr>
          <p:nvPr>
            <p:ph type="pic" sz="quarter" idx="76" hasCustomPrompt="1"/>
          </p:nvPr>
        </p:nvSpPr>
        <p:spPr>
          <a:xfrm>
            <a:off x="3652338" y="3060191"/>
            <a:ext cx="2254008" cy="1421252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insert image</a:t>
            </a:r>
          </a:p>
        </p:txBody>
      </p:sp>
      <p:sp>
        <p:nvSpPr>
          <p:cNvPr id="38" name="Text Placeholder 36">
            <a:extLst>
              <a:ext uri="{FF2B5EF4-FFF2-40B4-BE49-F238E27FC236}">
                <a16:creationId xmlns:a16="http://schemas.microsoft.com/office/drawing/2014/main" id="{BE106C21-8D5C-85DD-02C8-11A49174BDCF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3777732" y="4629749"/>
            <a:ext cx="1992490" cy="211659"/>
          </a:xfrm>
        </p:spPr>
        <p:txBody>
          <a:bodyPr vert="horz" lIns="0" tIns="0" rIns="180000" bIns="0" rtlCol="0">
            <a:noAutofit/>
          </a:bodyPr>
          <a:lstStyle>
            <a:lvl1pPr marL="0" indent="0">
              <a:lnSpc>
                <a:spcPct val="129000"/>
              </a:lnSpc>
              <a:spcBef>
                <a:spcPts val="0"/>
              </a:spcBef>
              <a:buNone/>
              <a:defRPr lang="en-GB" sz="1200" b="0" i="0" dirty="0" smtClean="0"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pPr marL="228600" lvl="0" indent="-228600"/>
            <a:r>
              <a:rPr lang="en-GB" dirty="0"/>
              <a:t>Name</a:t>
            </a:r>
          </a:p>
        </p:txBody>
      </p:sp>
      <p:sp>
        <p:nvSpPr>
          <p:cNvPr id="39" name="Text Placeholder 36">
            <a:extLst>
              <a:ext uri="{FF2B5EF4-FFF2-40B4-BE49-F238E27FC236}">
                <a16:creationId xmlns:a16="http://schemas.microsoft.com/office/drawing/2014/main" id="{DEB32AAF-56B6-92FE-4398-7EFF54F09825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3777732" y="4902985"/>
            <a:ext cx="1992490" cy="211659"/>
          </a:xfrm>
        </p:spPr>
        <p:txBody>
          <a:bodyPr vert="horz" lIns="0" tIns="0" rIns="180000" bIns="0" rtlCol="0">
            <a:noAutofit/>
          </a:bodyPr>
          <a:lstStyle>
            <a:lvl1pPr marL="0" indent="0">
              <a:lnSpc>
                <a:spcPct val="129000"/>
              </a:lnSpc>
              <a:spcBef>
                <a:spcPts val="0"/>
              </a:spcBef>
              <a:buNone/>
              <a:defRPr lang="en-GB" sz="1000" b="0" i="0" dirty="0" smtClean="0"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pPr marL="228600" lvl="0" indent="-228600"/>
            <a:r>
              <a:rPr lang="en-GB" dirty="0"/>
              <a:t>Job title</a:t>
            </a:r>
          </a:p>
        </p:txBody>
      </p:sp>
      <p:sp>
        <p:nvSpPr>
          <p:cNvPr id="40" name="Text Placeholder 36">
            <a:extLst>
              <a:ext uri="{FF2B5EF4-FFF2-40B4-BE49-F238E27FC236}">
                <a16:creationId xmlns:a16="http://schemas.microsoft.com/office/drawing/2014/main" id="{6D42C367-76F8-FB90-A8E1-B960FF33E563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3777732" y="5168273"/>
            <a:ext cx="1992490" cy="211659"/>
          </a:xfrm>
        </p:spPr>
        <p:txBody>
          <a:bodyPr vert="horz" lIns="0" tIns="0" rIns="180000" bIns="0" rtlCol="0">
            <a:noAutofit/>
          </a:bodyPr>
          <a:lstStyle>
            <a:lvl1pPr marL="0" indent="0">
              <a:lnSpc>
                <a:spcPct val="129000"/>
              </a:lnSpc>
              <a:spcBef>
                <a:spcPts val="0"/>
              </a:spcBef>
              <a:buNone/>
              <a:defRPr lang="en-GB" sz="1000" b="0" i="0" dirty="0" smtClean="0"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pPr marL="228600" lvl="0" indent="-228600"/>
            <a:r>
              <a:rPr lang="en-GB" dirty="0"/>
              <a:t>Email</a:t>
            </a:r>
          </a:p>
        </p:txBody>
      </p:sp>
      <p:sp>
        <p:nvSpPr>
          <p:cNvPr id="41" name="Picture Placeholder 2">
            <a:extLst>
              <a:ext uri="{FF2B5EF4-FFF2-40B4-BE49-F238E27FC236}">
                <a16:creationId xmlns:a16="http://schemas.microsoft.com/office/drawing/2014/main" id="{787604BB-ECD9-DB5E-2E04-2FB46B03A522}"/>
              </a:ext>
            </a:extLst>
          </p:cNvPr>
          <p:cNvSpPr>
            <a:spLocks noGrp="1" noChangeAspect="1"/>
          </p:cNvSpPr>
          <p:nvPr>
            <p:ph type="pic" sz="quarter" idx="80" hasCustomPrompt="1"/>
          </p:nvPr>
        </p:nvSpPr>
        <p:spPr>
          <a:xfrm>
            <a:off x="6365525" y="3060191"/>
            <a:ext cx="2254008" cy="1421252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insert image</a:t>
            </a:r>
          </a:p>
        </p:txBody>
      </p:sp>
      <p:sp>
        <p:nvSpPr>
          <p:cNvPr id="42" name="Text Placeholder 36">
            <a:extLst>
              <a:ext uri="{FF2B5EF4-FFF2-40B4-BE49-F238E27FC236}">
                <a16:creationId xmlns:a16="http://schemas.microsoft.com/office/drawing/2014/main" id="{E45FFC98-9E91-9578-10FF-25B704C26261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6490919" y="4629749"/>
            <a:ext cx="1992490" cy="211659"/>
          </a:xfrm>
        </p:spPr>
        <p:txBody>
          <a:bodyPr vert="horz" lIns="0" tIns="0" rIns="180000" bIns="0" rtlCol="0">
            <a:noAutofit/>
          </a:bodyPr>
          <a:lstStyle>
            <a:lvl1pPr marL="0" indent="0">
              <a:lnSpc>
                <a:spcPct val="129000"/>
              </a:lnSpc>
              <a:spcBef>
                <a:spcPts val="0"/>
              </a:spcBef>
              <a:buNone/>
              <a:defRPr lang="en-GB" sz="1200" b="0" i="0" dirty="0" smtClean="0"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pPr marL="228600" lvl="0" indent="-228600"/>
            <a:r>
              <a:rPr lang="en-GB" dirty="0"/>
              <a:t>Name</a:t>
            </a:r>
          </a:p>
        </p:txBody>
      </p:sp>
      <p:sp>
        <p:nvSpPr>
          <p:cNvPr id="43" name="Text Placeholder 36">
            <a:extLst>
              <a:ext uri="{FF2B5EF4-FFF2-40B4-BE49-F238E27FC236}">
                <a16:creationId xmlns:a16="http://schemas.microsoft.com/office/drawing/2014/main" id="{A40B3C70-6057-C696-8ECF-711A69DB2741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6490919" y="4902985"/>
            <a:ext cx="1992490" cy="211659"/>
          </a:xfrm>
        </p:spPr>
        <p:txBody>
          <a:bodyPr vert="horz" lIns="0" tIns="0" rIns="180000" bIns="0" rtlCol="0">
            <a:noAutofit/>
          </a:bodyPr>
          <a:lstStyle>
            <a:lvl1pPr marL="0" indent="0">
              <a:lnSpc>
                <a:spcPct val="129000"/>
              </a:lnSpc>
              <a:spcBef>
                <a:spcPts val="0"/>
              </a:spcBef>
              <a:buNone/>
              <a:defRPr lang="en-GB" sz="1000" b="0" i="0" dirty="0" smtClean="0"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pPr marL="228600" lvl="0" indent="-228600"/>
            <a:r>
              <a:rPr lang="en-GB" dirty="0"/>
              <a:t>Job title</a:t>
            </a:r>
          </a:p>
        </p:txBody>
      </p:sp>
      <p:sp>
        <p:nvSpPr>
          <p:cNvPr id="48" name="Text Placeholder 36">
            <a:extLst>
              <a:ext uri="{FF2B5EF4-FFF2-40B4-BE49-F238E27FC236}">
                <a16:creationId xmlns:a16="http://schemas.microsoft.com/office/drawing/2014/main" id="{2BCB3B0B-BD84-B8E4-8FA6-1BF47F46A54A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6490919" y="5168273"/>
            <a:ext cx="1992490" cy="211659"/>
          </a:xfrm>
        </p:spPr>
        <p:txBody>
          <a:bodyPr vert="horz" lIns="0" tIns="0" rIns="180000" bIns="0" rtlCol="0">
            <a:noAutofit/>
          </a:bodyPr>
          <a:lstStyle>
            <a:lvl1pPr marL="0" indent="0">
              <a:lnSpc>
                <a:spcPct val="129000"/>
              </a:lnSpc>
              <a:spcBef>
                <a:spcPts val="0"/>
              </a:spcBef>
              <a:buNone/>
              <a:defRPr lang="en-GB" sz="1000" b="0" i="0" dirty="0" smtClean="0"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pPr marL="228600" lvl="0" indent="-228600"/>
            <a:r>
              <a:rPr lang="en-GB" dirty="0"/>
              <a:t>Email</a:t>
            </a:r>
          </a:p>
        </p:txBody>
      </p:sp>
      <p:sp>
        <p:nvSpPr>
          <p:cNvPr id="49" name="Text Placeholder 36">
            <a:extLst>
              <a:ext uri="{FF2B5EF4-FFF2-40B4-BE49-F238E27FC236}">
                <a16:creationId xmlns:a16="http://schemas.microsoft.com/office/drawing/2014/main" id="{22503651-277F-8405-F720-5457574D1486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9232234" y="4629749"/>
            <a:ext cx="1992490" cy="211659"/>
          </a:xfrm>
        </p:spPr>
        <p:txBody>
          <a:bodyPr vert="horz" lIns="0" tIns="0" rIns="180000" bIns="0" rtlCol="0">
            <a:noAutofit/>
          </a:bodyPr>
          <a:lstStyle>
            <a:lvl1pPr marL="0" indent="0">
              <a:lnSpc>
                <a:spcPct val="129000"/>
              </a:lnSpc>
              <a:spcBef>
                <a:spcPts val="0"/>
              </a:spcBef>
              <a:buNone/>
              <a:defRPr lang="en-GB" sz="1200" b="0" i="0" dirty="0" smtClean="0"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pPr marL="228600" lvl="0" indent="-228600"/>
            <a:r>
              <a:rPr lang="en-GB" dirty="0"/>
              <a:t>Name</a:t>
            </a:r>
          </a:p>
        </p:txBody>
      </p:sp>
      <p:sp>
        <p:nvSpPr>
          <p:cNvPr id="54" name="Text Placeholder 36">
            <a:extLst>
              <a:ext uri="{FF2B5EF4-FFF2-40B4-BE49-F238E27FC236}">
                <a16:creationId xmlns:a16="http://schemas.microsoft.com/office/drawing/2014/main" id="{DB3720B0-0B36-7B70-65D9-6D8BF01B6C34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9232234" y="4902985"/>
            <a:ext cx="1992490" cy="211659"/>
          </a:xfrm>
        </p:spPr>
        <p:txBody>
          <a:bodyPr vert="horz" lIns="0" tIns="0" rIns="180000" bIns="0" rtlCol="0">
            <a:noAutofit/>
          </a:bodyPr>
          <a:lstStyle>
            <a:lvl1pPr marL="0" indent="0">
              <a:lnSpc>
                <a:spcPct val="129000"/>
              </a:lnSpc>
              <a:spcBef>
                <a:spcPts val="0"/>
              </a:spcBef>
              <a:buNone/>
              <a:defRPr lang="en-GB" sz="1000" b="0" i="0" dirty="0" smtClean="0"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pPr marL="228600" lvl="0" indent="-228600"/>
            <a:r>
              <a:rPr lang="en-GB" dirty="0"/>
              <a:t>Job title</a:t>
            </a:r>
          </a:p>
        </p:txBody>
      </p:sp>
      <p:sp>
        <p:nvSpPr>
          <p:cNvPr id="55" name="Text Placeholder 36">
            <a:extLst>
              <a:ext uri="{FF2B5EF4-FFF2-40B4-BE49-F238E27FC236}">
                <a16:creationId xmlns:a16="http://schemas.microsoft.com/office/drawing/2014/main" id="{83A290C0-B5B5-F78E-BC5A-6C3BE8E6848E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9232234" y="5168273"/>
            <a:ext cx="1992490" cy="211659"/>
          </a:xfrm>
        </p:spPr>
        <p:txBody>
          <a:bodyPr vert="horz" lIns="0" tIns="0" rIns="180000" bIns="0" rtlCol="0">
            <a:noAutofit/>
          </a:bodyPr>
          <a:lstStyle>
            <a:lvl1pPr marL="0" indent="0">
              <a:lnSpc>
                <a:spcPct val="129000"/>
              </a:lnSpc>
              <a:spcBef>
                <a:spcPts val="0"/>
              </a:spcBef>
              <a:buNone/>
              <a:defRPr lang="en-GB" sz="1000" b="0" i="0" dirty="0" smtClean="0"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pPr marL="228600" lvl="0" indent="-228600"/>
            <a:r>
              <a:rPr lang="en-GB" dirty="0"/>
              <a:t>Email</a:t>
            </a:r>
          </a:p>
        </p:txBody>
      </p:sp>
      <p:sp>
        <p:nvSpPr>
          <p:cNvPr id="57" name="Picture Placeholder 2">
            <a:extLst>
              <a:ext uri="{FF2B5EF4-FFF2-40B4-BE49-F238E27FC236}">
                <a16:creationId xmlns:a16="http://schemas.microsoft.com/office/drawing/2014/main" id="{75656739-D6DE-12BB-AC0F-64757F804209}"/>
              </a:ext>
            </a:extLst>
          </p:cNvPr>
          <p:cNvSpPr>
            <a:spLocks noGrp="1" noChangeAspect="1"/>
          </p:cNvSpPr>
          <p:nvPr>
            <p:ph type="pic" sz="quarter" idx="84" hasCustomPrompt="1"/>
          </p:nvPr>
        </p:nvSpPr>
        <p:spPr>
          <a:xfrm>
            <a:off x="9106840" y="3047598"/>
            <a:ext cx="2254008" cy="1421252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insert image</a:t>
            </a:r>
          </a:p>
        </p:txBody>
      </p:sp>
      <p:sp>
        <p:nvSpPr>
          <p:cNvPr id="2" name="object 6">
            <a:extLst>
              <a:ext uri="{FF2B5EF4-FFF2-40B4-BE49-F238E27FC236}">
                <a16:creationId xmlns:a16="http://schemas.microsoft.com/office/drawing/2014/main" id="{ECB91429-6FF5-73CA-5616-67F34D1A4B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6892" y="813724"/>
            <a:ext cx="10583956" cy="686441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73"/>
              </a:spcBef>
            </a:pPr>
            <a:r>
              <a:rPr lang="en-GB" spc="-139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Title goes here</a:t>
            </a:r>
            <a:endParaRPr spc="-17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75CD72C3-0680-85F6-D5C6-440A91752C3C}"/>
              </a:ext>
            </a:extLst>
          </p:cNvPr>
          <p:cNvSpPr txBox="1">
            <a:spLocks/>
          </p:cNvSpPr>
          <p:nvPr userDrawn="1"/>
        </p:nvSpPr>
        <p:spPr>
          <a:xfrm>
            <a:off x="776892" y="813724"/>
            <a:ext cx="10543926" cy="686441"/>
          </a:xfrm>
          <a:prstGeom prst="rect">
            <a:avLst/>
          </a:prstGeom>
        </p:spPr>
        <p:txBody>
          <a:bodyPr vert="horz" wrap="square" lIns="0" tIns="9242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rgbClr val="661C45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7701">
              <a:lnSpc>
                <a:spcPct val="100000"/>
              </a:lnSpc>
              <a:spcBef>
                <a:spcPts val="73"/>
              </a:spcBef>
            </a:pPr>
            <a:r>
              <a:rPr lang="en-GB" spc="-139" dirty="0">
                <a:solidFill>
                  <a:srgbClr val="005970"/>
                </a:solidFill>
              </a:rPr>
              <a:t>Title goes here</a:t>
            </a:r>
            <a:endParaRPr lang="en-GB" spc="-176" dirty="0">
              <a:solidFill>
                <a:srgbClr val="005970"/>
              </a:solidFill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FEB057F3-B8DD-5DC9-EEC3-0421BF90F40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6892" y="1663238"/>
            <a:ext cx="10543926" cy="464820"/>
          </a:xfrm>
        </p:spPr>
        <p:txBody>
          <a:bodyPr/>
          <a:lstStyle>
            <a:lvl1pPr>
              <a:defRPr sz="1640">
                <a:solidFill>
                  <a:srgbClr val="005970"/>
                </a:solidFill>
              </a:defRPr>
            </a:lvl1pPr>
          </a:lstStyle>
          <a:p>
            <a:pPr lvl="0"/>
            <a:r>
              <a:rPr lang="en-GB" dirty="0"/>
              <a:t>Sub-title or second heading goes here.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F76ACF11-E535-852C-1ECA-B56C7C379E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6288" y="1995834"/>
            <a:ext cx="10544175" cy="175320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pPr lvl="0"/>
            <a:r>
              <a:rPr lang="en-GB" dirty="0"/>
              <a:t>Please add your text here. This will be the main body of information.</a:t>
            </a:r>
          </a:p>
        </p:txBody>
      </p:sp>
    </p:spTree>
    <p:extLst>
      <p:ext uri="{BB962C8B-B14F-4D97-AF65-F5344CB8AC3E}">
        <p14:creationId xmlns:p14="http://schemas.microsoft.com/office/powerpoint/2010/main" val="4050455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sheet Over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icture 126">
            <a:extLst>
              <a:ext uri="{FF2B5EF4-FFF2-40B4-BE49-F238E27FC236}">
                <a16:creationId xmlns:a16="http://schemas.microsoft.com/office/drawing/2014/main" id="{0D9875A1-DF71-381D-35AE-68C1CF82F0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265945" y="538660"/>
            <a:ext cx="2987449" cy="3003863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596E3DB8-8C66-2030-BC2C-7C6AF42C7A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95854" y="538660"/>
            <a:ext cx="2987449" cy="3003863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334E3BDC-A7D3-A55E-A215-125BB3CB1C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721778" y="538660"/>
            <a:ext cx="2987449" cy="3003863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4FB790F5-1EF1-0E41-A997-7C098BF429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5998125" y="538660"/>
            <a:ext cx="2987449" cy="300386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2A87FF7-D5B2-89FF-D347-5FCB9983FC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265945" y="3063275"/>
            <a:ext cx="2987449" cy="300386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5851C2A-2B6F-B65F-F359-56A9F7B16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95854" y="3063275"/>
            <a:ext cx="2987449" cy="300386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53F07F0-411B-ABD5-DFEE-851CB20077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721778" y="3063275"/>
            <a:ext cx="2987449" cy="3003863"/>
          </a:xfrm>
          <a:prstGeom prst="rect">
            <a:avLst/>
          </a:prstGeom>
        </p:spPr>
      </p:pic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AAA630E0-4D80-0FC1-CA6B-A331E0ECE5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365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accent6"/>
                </a:solidFill>
                <a:latin typeface="Poppins" panose="00000500000000000000" pitchFamily="2" charset="0"/>
              </a:defRPr>
            </a:lvl1pPr>
          </a:lstStyle>
          <a:p>
            <a:fld id="{61DA24A2-C505-B642-BE13-81F78158BDA3}" type="datetime1">
              <a:rPr lang="en-GB" smtClean="0"/>
              <a:pPr/>
              <a:t>13/09/2024</a:t>
            </a:fld>
            <a:endParaRPr lang="en-US" dirty="0"/>
          </a:p>
        </p:txBody>
      </p:sp>
      <p:sp>
        <p:nvSpPr>
          <p:cNvPr id="73" name="Picture Placeholder 2">
            <a:extLst>
              <a:ext uri="{FF2B5EF4-FFF2-40B4-BE49-F238E27FC236}">
                <a16:creationId xmlns:a16="http://schemas.microsoft.com/office/drawing/2014/main" id="{4A4B4173-0386-4A2E-DE61-D60211B8C04F}"/>
              </a:ext>
            </a:extLst>
          </p:cNvPr>
          <p:cNvSpPr>
            <a:spLocks noGrp="1" noChangeAspect="1"/>
          </p:cNvSpPr>
          <p:nvPr>
            <p:ph type="pic" sz="quarter" idx="50" hasCustomPrompt="1"/>
          </p:nvPr>
        </p:nvSpPr>
        <p:spPr>
          <a:xfrm>
            <a:off x="869435" y="3256960"/>
            <a:ext cx="2254008" cy="1421252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insert image</a:t>
            </a:r>
          </a:p>
        </p:txBody>
      </p:sp>
      <p:sp>
        <p:nvSpPr>
          <p:cNvPr id="74" name="Text Placeholder 36">
            <a:extLst>
              <a:ext uri="{FF2B5EF4-FFF2-40B4-BE49-F238E27FC236}">
                <a16:creationId xmlns:a16="http://schemas.microsoft.com/office/drawing/2014/main" id="{E7EF2A11-46FF-76C0-A32D-4FB25C18551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60104" y="4826518"/>
            <a:ext cx="1992490" cy="211659"/>
          </a:xfrm>
        </p:spPr>
        <p:txBody>
          <a:bodyPr vert="horz" lIns="0" tIns="0" rIns="180000" bIns="0" rtlCol="0">
            <a:noAutofit/>
          </a:bodyPr>
          <a:lstStyle>
            <a:lvl1pPr marL="0" indent="0">
              <a:lnSpc>
                <a:spcPct val="129000"/>
              </a:lnSpc>
              <a:spcBef>
                <a:spcPts val="0"/>
              </a:spcBef>
              <a:buNone/>
              <a:defRPr lang="en-GB" sz="1200" b="0" i="0" dirty="0" smtClean="0"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pPr marL="228600" lvl="0" indent="-228600"/>
            <a:r>
              <a:rPr lang="en-GB" dirty="0"/>
              <a:t>Name</a:t>
            </a:r>
          </a:p>
        </p:txBody>
      </p:sp>
      <p:sp>
        <p:nvSpPr>
          <p:cNvPr id="75" name="Text Placeholder 36">
            <a:extLst>
              <a:ext uri="{FF2B5EF4-FFF2-40B4-BE49-F238E27FC236}">
                <a16:creationId xmlns:a16="http://schemas.microsoft.com/office/drawing/2014/main" id="{CB8ED984-7FDF-5E36-135A-20C427DAEE0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60104" y="5099754"/>
            <a:ext cx="1992490" cy="211659"/>
          </a:xfrm>
        </p:spPr>
        <p:txBody>
          <a:bodyPr vert="horz" lIns="0" tIns="0" rIns="180000" bIns="0" rtlCol="0">
            <a:noAutofit/>
          </a:bodyPr>
          <a:lstStyle>
            <a:lvl1pPr marL="0" indent="0">
              <a:lnSpc>
                <a:spcPct val="129000"/>
              </a:lnSpc>
              <a:spcBef>
                <a:spcPts val="0"/>
              </a:spcBef>
              <a:buNone/>
              <a:defRPr lang="en-GB" sz="1000" b="0" i="0" dirty="0" smtClean="0"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pPr marL="228600" lvl="0" indent="-228600"/>
            <a:r>
              <a:rPr lang="en-GB" dirty="0"/>
              <a:t>Job title</a:t>
            </a:r>
          </a:p>
        </p:txBody>
      </p:sp>
      <p:sp>
        <p:nvSpPr>
          <p:cNvPr id="76" name="Text Placeholder 36">
            <a:extLst>
              <a:ext uri="{FF2B5EF4-FFF2-40B4-BE49-F238E27FC236}">
                <a16:creationId xmlns:a16="http://schemas.microsoft.com/office/drawing/2014/main" id="{995C3999-263A-3A78-2AD3-B6FE933DD013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60104" y="5365042"/>
            <a:ext cx="1992490" cy="211659"/>
          </a:xfrm>
        </p:spPr>
        <p:txBody>
          <a:bodyPr vert="horz" lIns="0" tIns="0" rIns="180000" bIns="0" rtlCol="0">
            <a:noAutofit/>
          </a:bodyPr>
          <a:lstStyle>
            <a:lvl1pPr marL="0" indent="0">
              <a:lnSpc>
                <a:spcPct val="129000"/>
              </a:lnSpc>
              <a:spcBef>
                <a:spcPts val="0"/>
              </a:spcBef>
              <a:buNone/>
              <a:defRPr lang="en-GB" sz="1000" b="0" i="0" dirty="0" smtClean="0"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pPr marL="228600" lvl="0" indent="-228600"/>
            <a:r>
              <a:rPr lang="en-GB" dirty="0"/>
              <a:t>Email</a:t>
            </a:r>
          </a:p>
        </p:txBody>
      </p:sp>
      <p:sp>
        <p:nvSpPr>
          <p:cNvPr id="63" name="Picture Placeholder 2">
            <a:extLst>
              <a:ext uri="{FF2B5EF4-FFF2-40B4-BE49-F238E27FC236}">
                <a16:creationId xmlns:a16="http://schemas.microsoft.com/office/drawing/2014/main" id="{5CB72D8D-E34F-82C9-7AF2-1F66AF4B0BB5}"/>
              </a:ext>
            </a:extLst>
          </p:cNvPr>
          <p:cNvSpPr>
            <a:spLocks noGrp="1" noChangeAspect="1"/>
          </p:cNvSpPr>
          <p:nvPr>
            <p:ph type="pic" sz="quarter" idx="60" hasCustomPrompt="1"/>
          </p:nvPr>
        </p:nvSpPr>
        <p:spPr>
          <a:xfrm>
            <a:off x="3652338" y="3256960"/>
            <a:ext cx="2254008" cy="1421252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insert image</a:t>
            </a:r>
          </a:p>
        </p:txBody>
      </p:sp>
      <p:sp>
        <p:nvSpPr>
          <p:cNvPr id="78" name="Text Placeholder 36">
            <a:extLst>
              <a:ext uri="{FF2B5EF4-FFF2-40B4-BE49-F238E27FC236}">
                <a16:creationId xmlns:a16="http://schemas.microsoft.com/office/drawing/2014/main" id="{C5633FC3-31B8-9DFE-DACD-C48057F1F5FB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3777732" y="4826518"/>
            <a:ext cx="1992490" cy="211659"/>
          </a:xfrm>
        </p:spPr>
        <p:txBody>
          <a:bodyPr vert="horz" lIns="0" tIns="0" rIns="180000" bIns="0" rtlCol="0">
            <a:noAutofit/>
          </a:bodyPr>
          <a:lstStyle>
            <a:lvl1pPr marL="0" indent="0">
              <a:lnSpc>
                <a:spcPct val="129000"/>
              </a:lnSpc>
              <a:spcBef>
                <a:spcPts val="0"/>
              </a:spcBef>
              <a:buNone/>
              <a:defRPr lang="en-GB" sz="1200" b="0" i="0" dirty="0" smtClean="0"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pPr marL="228600" lvl="0" indent="-228600"/>
            <a:r>
              <a:rPr lang="en-GB" dirty="0"/>
              <a:t>Name</a:t>
            </a:r>
          </a:p>
        </p:txBody>
      </p:sp>
      <p:sp>
        <p:nvSpPr>
          <p:cNvPr id="79" name="Text Placeholder 36">
            <a:extLst>
              <a:ext uri="{FF2B5EF4-FFF2-40B4-BE49-F238E27FC236}">
                <a16:creationId xmlns:a16="http://schemas.microsoft.com/office/drawing/2014/main" id="{5EAA3F2F-8593-7701-BD48-6BD1DC45050D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3777732" y="5099754"/>
            <a:ext cx="1992490" cy="211659"/>
          </a:xfrm>
        </p:spPr>
        <p:txBody>
          <a:bodyPr vert="horz" lIns="0" tIns="0" rIns="180000" bIns="0" rtlCol="0">
            <a:noAutofit/>
          </a:bodyPr>
          <a:lstStyle>
            <a:lvl1pPr marL="0" indent="0">
              <a:lnSpc>
                <a:spcPct val="129000"/>
              </a:lnSpc>
              <a:spcBef>
                <a:spcPts val="0"/>
              </a:spcBef>
              <a:buNone/>
              <a:defRPr lang="en-GB" sz="1000" b="0" i="0" dirty="0" smtClean="0"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pPr marL="228600" lvl="0" indent="-228600"/>
            <a:r>
              <a:rPr lang="en-GB" dirty="0"/>
              <a:t>Job title</a:t>
            </a:r>
          </a:p>
        </p:txBody>
      </p:sp>
      <p:sp>
        <p:nvSpPr>
          <p:cNvPr id="80" name="Text Placeholder 36">
            <a:extLst>
              <a:ext uri="{FF2B5EF4-FFF2-40B4-BE49-F238E27FC236}">
                <a16:creationId xmlns:a16="http://schemas.microsoft.com/office/drawing/2014/main" id="{9FA0057C-AE6D-F40A-4075-3BA49BB49F37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3777732" y="5365042"/>
            <a:ext cx="1992490" cy="211659"/>
          </a:xfrm>
        </p:spPr>
        <p:txBody>
          <a:bodyPr vert="horz" lIns="0" tIns="0" rIns="180000" bIns="0" rtlCol="0">
            <a:noAutofit/>
          </a:bodyPr>
          <a:lstStyle>
            <a:lvl1pPr marL="0" indent="0">
              <a:lnSpc>
                <a:spcPct val="129000"/>
              </a:lnSpc>
              <a:spcBef>
                <a:spcPts val="0"/>
              </a:spcBef>
              <a:buNone/>
              <a:defRPr lang="en-GB" sz="1000" b="0" i="0" dirty="0" smtClean="0"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pPr marL="228600" lvl="0" indent="-228600"/>
            <a:r>
              <a:rPr lang="en-GB" dirty="0"/>
              <a:t>Email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274A953E-DAE1-DA84-CA76-920F31EB1D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5998125" y="3063275"/>
            <a:ext cx="2987449" cy="3003863"/>
          </a:xfrm>
          <a:prstGeom prst="rect">
            <a:avLst/>
          </a:prstGeom>
        </p:spPr>
      </p:pic>
      <p:sp>
        <p:nvSpPr>
          <p:cNvPr id="87" name="Picture Placeholder 2">
            <a:extLst>
              <a:ext uri="{FF2B5EF4-FFF2-40B4-BE49-F238E27FC236}">
                <a16:creationId xmlns:a16="http://schemas.microsoft.com/office/drawing/2014/main" id="{09ADD477-A9D5-2406-388B-585DA0A1251F}"/>
              </a:ext>
            </a:extLst>
          </p:cNvPr>
          <p:cNvSpPr>
            <a:spLocks noGrp="1" noChangeAspect="1"/>
          </p:cNvSpPr>
          <p:nvPr>
            <p:ph type="pic" sz="quarter" idx="64" hasCustomPrompt="1"/>
          </p:nvPr>
        </p:nvSpPr>
        <p:spPr>
          <a:xfrm>
            <a:off x="6365525" y="3256960"/>
            <a:ext cx="2254008" cy="1421252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insert image</a:t>
            </a:r>
          </a:p>
        </p:txBody>
      </p:sp>
      <p:sp>
        <p:nvSpPr>
          <p:cNvPr id="88" name="Text Placeholder 36">
            <a:extLst>
              <a:ext uri="{FF2B5EF4-FFF2-40B4-BE49-F238E27FC236}">
                <a16:creationId xmlns:a16="http://schemas.microsoft.com/office/drawing/2014/main" id="{7834A6C7-371B-5D05-B7EE-7EAF478D8850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6490919" y="4826518"/>
            <a:ext cx="1992490" cy="211659"/>
          </a:xfrm>
        </p:spPr>
        <p:txBody>
          <a:bodyPr vert="horz" lIns="0" tIns="0" rIns="180000" bIns="0" rtlCol="0">
            <a:noAutofit/>
          </a:bodyPr>
          <a:lstStyle>
            <a:lvl1pPr marL="0" indent="0">
              <a:lnSpc>
                <a:spcPct val="129000"/>
              </a:lnSpc>
              <a:spcBef>
                <a:spcPts val="0"/>
              </a:spcBef>
              <a:buNone/>
              <a:defRPr lang="en-GB" sz="1200" b="0" i="0" dirty="0" smtClean="0"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pPr marL="228600" lvl="0" indent="-228600"/>
            <a:r>
              <a:rPr lang="en-GB" dirty="0"/>
              <a:t>Name</a:t>
            </a:r>
          </a:p>
        </p:txBody>
      </p:sp>
      <p:sp>
        <p:nvSpPr>
          <p:cNvPr id="89" name="Text Placeholder 36">
            <a:extLst>
              <a:ext uri="{FF2B5EF4-FFF2-40B4-BE49-F238E27FC236}">
                <a16:creationId xmlns:a16="http://schemas.microsoft.com/office/drawing/2014/main" id="{2F4F1201-33D2-416B-C6D4-C66D5567C670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6490919" y="5099754"/>
            <a:ext cx="1992490" cy="211659"/>
          </a:xfrm>
        </p:spPr>
        <p:txBody>
          <a:bodyPr vert="horz" lIns="0" tIns="0" rIns="180000" bIns="0" rtlCol="0">
            <a:noAutofit/>
          </a:bodyPr>
          <a:lstStyle>
            <a:lvl1pPr marL="0" indent="0">
              <a:lnSpc>
                <a:spcPct val="129000"/>
              </a:lnSpc>
              <a:spcBef>
                <a:spcPts val="0"/>
              </a:spcBef>
              <a:buNone/>
              <a:defRPr lang="en-GB" sz="1000" b="0" i="0" dirty="0" smtClean="0"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pPr marL="228600" lvl="0" indent="-228600"/>
            <a:r>
              <a:rPr lang="en-GB" dirty="0"/>
              <a:t>Job title</a:t>
            </a:r>
          </a:p>
        </p:txBody>
      </p:sp>
      <p:sp>
        <p:nvSpPr>
          <p:cNvPr id="90" name="Text Placeholder 36">
            <a:extLst>
              <a:ext uri="{FF2B5EF4-FFF2-40B4-BE49-F238E27FC236}">
                <a16:creationId xmlns:a16="http://schemas.microsoft.com/office/drawing/2014/main" id="{E32D64AD-2E3E-5A5C-4278-2E69127819EA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490919" y="5365042"/>
            <a:ext cx="1992490" cy="211659"/>
          </a:xfrm>
        </p:spPr>
        <p:txBody>
          <a:bodyPr vert="horz" lIns="0" tIns="0" rIns="180000" bIns="0" rtlCol="0">
            <a:noAutofit/>
          </a:bodyPr>
          <a:lstStyle>
            <a:lvl1pPr marL="0" indent="0">
              <a:lnSpc>
                <a:spcPct val="129000"/>
              </a:lnSpc>
              <a:spcBef>
                <a:spcPts val="0"/>
              </a:spcBef>
              <a:buNone/>
              <a:defRPr lang="en-GB" sz="1000" b="0" i="0" dirty="0" smtClean="0"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pPr marL="228600" lvl="0" indent="-228600"/>
            <a:r>
              <a:rPr lang="en-GB" dirty="0"/>
              <a:t>Email</a:t>
            </a:r>
          </a:p>
        </p:txBody>
      </p:sp>
      <p:sp>
        <p:nvSpPr>
          <p:cNvPr id="97" name="Picture Placeholder 2">
            <a:extLst>
              <a:ext uri="{FF2B5EF4-FFF2-40B4-BE49-F238E27FC236}">
                <a16:creationId xmlns:a16="http://schemas.microsoft.com/office/drawing/2014/main" id="{3FD1724F-97F2-06D3-EFBA-75C973801B6B}"/>
              </a:ext>
            </a:extLst>
          </p:cNvPr>
          <p:cNvSpPr>
            <a:spLocks noGrp="1" noChangeAspect="1"/>
          </p:cNvSpPr>
          <p:nvPr>
            <p:ph type="pic" sz="quarter" idx="68" hasCustomPrompt="1"/>
          </p:nvPr>
        </p:nvSpPr>
        <p:spPr>
          <a:xfrm>
            <a:off x="9106840" y="3256960"/>
            <a:ext cx="2254008" cy="1421252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insert image</a:t>
            </a:r>
          </a:p>
        </p:txBody>
      </p:sp>
      <p:sp>
        <p:nvSpPr>
          <p:cNvPr id="98" name="Text Placeholder 36">
            <a:extLst>
              <a:ext uri="{FF2B5EF4-FFF2-40B4-BE49-F238E27FC236}">
                <a16:creationId xmlns:a16="http://schemas.microsoft.com/office/drawing/2014/main" id="{613174D2-2E85-D736-A97E-5A6990A89C14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9232234" y="4826518"/>
            <a:ext cx="1992490" cy="211659"/>
          </a:xfrm>
        </p:spPr>
        <p:txBody>
          <a:bodyPr vert="horz" lIns="0" tIns="0" rIns="180000" bIns="0" rtlCol="0">
            <a:noAutofit/>
          </a:bodyPr>
          <a:lstStyle>
            <a:lvl1pPr marL="0" indent="0">
              <a:lnSpc>
                <a:spcPct val="129000"/>
              </a:lnSpc>
              <a:spcBef>
                <a:spcPts val="0"/>
              </a:spcBef>
              <a:buNone/>
              <a:defRPr lang="en-GB" sz="1200" b="0" i="0" dirty="0" smtClean="0"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pPr marL="228600" lvl="0" indent="-228600"/>
            <a:r>
              <a:rPr lang="en-GB" dirty="0"/>
              <a:t>Name</a:t>
            </a:r>
          </a:p>
        </p:txBody>
      </p:sp>
      <p:sp>
        <p:nvSpPr>
          <p:cNvPr id="99" name="Text Placeholder 36">
            <a:extLst>
              <a:ext uri="{FF2B5EF4-FFF2-40B4-BE49-F238E27FC236}">
                <a16:creationId xmlns:a16="http://schemas.microsoft.com/office/drawing/2014/main" id="{5C7E88AE-252B-F884-503B-15A2350C8D64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9232234" y="5099754"/>
            <a:ext cx="1992490" cy="211659"/>
          </a:xfrm>
        </p:spPr>
        <p:txBody>
          <a:bodyPr vert="horz" lIns="0" tIns="0" rIns="180000" bIns="0" rtlCol="0">
            <a:noAutofit/>
          </a:bodyPr>
          <a:lstStyle>
            <a:lvl1pPr marL="0" indent="0">
              <a:lnSpc>
                <a:spcPct val="129000"/>
              </a:lnSpc>
              <a:spcBef>
                <a:spcPts val="0"/>
              </a:spcBef>
              <a:buNone/>
              <a:defRPr lang="en-GB" sz="1000" b="0" i="0" dirty="0" smtClean="0"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pPr marL="228600" lvl="0" indent="-228600"/>
            <a:r>
              <a:rPr lang="en-GB" dirty="0"/>
              <a:t>Job title</a:t>
            </a:r>
          </a:p>
        </p:txBody>
      </p:sp>
      <p:sp>
        <p:nvSpPr>
          <p:cNvPr id="100" name="Text Placeholder 36">
            <a:extLst>
              <a:ext uri="{FF2B5EF4-FFF2-40B4-BE49-F238E27FC236}">
                <a16:creationId xmlns:a16="http://schemas.microsoft.com/office/drawing/2014/main" id="{FF8BBFE2-1F25-3B30-22DA-E0B3581B784E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9232234" y="5365042"/>
            <a:ext cx="1992490" cy="211659"/>
          </a:xfrm>
        </p:spPr>
        <p:txBody>
          <a:bodyPr vert="horz" lIns="0" tIns="0" rIns="180000" bIns="0" rtlCol="0">
            <a:noAutofit/>
          </a:bodyPr>
          <a:lstStyle>
            <a:lvl1pPr marL="0" indent="0">
              <a:lnSpc>
                <a:spcPct val="129000"/>
              </a:lnSpc>
              <a:spcBef>
                <a:spcPts val="0"/>
              </a:spcBef>
              <a:buNone/>
              <a:defRPr lang="en-GB" sz="1000" b="0" i="0" dirty="0" smtClean="0"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pPr marL="228600" lvl="0" indent="-228600"/>
            <a:r>
              <a:rPr lang="en-GB" dirty="0"/>
              <a:t>Email</a:t>
            </a:r>
          </a:p>
        </p:txBody>
      </p:sp>
      <p:sp>
        <p:nvSpPr>
          <p:cNvPr id="81" name="Picture Placeholder 2">
            <a:extLst>
              <a:ext uri="{FF2B5EF4-FFF2-40B4-BE49-F238E27FC236}">
                <a16:creationId xmlns:a16="http://schemas.microsoft.com/office/drawing/2014/main" id="{43F06939-1251-4407-3E0E-9978E8ECBBDB}"/>
              </a:ext>
            </a:extLst>
          </p:cNvPr>
          <p:cNvSpPr>
            <a:spLocks noGrp="1" noChangeAspect="1"/>
          </p:cNvSpPr>
          <p:nvPr>
            <p:ph type="pic" sz="quarter" idx="72" hasCustomPrompt="1"/>
          </p:nvPr>
        </p:nvSpPr>
        <p:spPr>
          <a:xfrm>
            <a:off x="869435" y="791553"/>
            <a:ext cx="2254008" cy="1421252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insert image</a:t>
            </a:r>
          </a:p>
        </p:txBody>
      </p:sp>
      <p:sp>
        <p:nvSpPr>
          <p:cNvPr id="82" name="Text Placeholder 36">
            <a:extLst>
              <a:ext uri="{FF2B5EF4-FFF2-40B4-BE49-F238E27FC236}">
                <a16:creationId xmlns:a16="http://schemas.microsoft.com/office/drawing/2014/main" id="{C051F467-AD82-84E1-A322-4CEEE75C4C5A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960104" y="2361111"/>
            <a:ext cx="1992490" cy="211659"/>
          </a:xfrm>
        </p:spPr>
        <p:txBody>
          <a:bodyPr vert="horz" lIns="0" tIns="0" rIns="180000" bIns="0" rtlCol="0">
            <a:noAutofit/>
          </a:bodyPr>
          <a:lstStyle>
            <a:lvl1pPr marL="0" indent="0">
              <a:lnSpc>
                <a:spcPct val="129000"/>
              </a:lnSpc>
              <a:spcBef>
                <a:spcPts val="0"/>
              </a:spcBef>
              <a:buNone/>
              <a:defRPr lang="en-GB" sz="1200" b="0" i="0" dirty="0" smtClean="0"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pPr marL="228600" lvl="0" indent="-228600"/>
            <a:r>
              <a:rPr lang="en-GB" dirty="0"/>
              <a:t>Name</a:t>
            </a:r>
          </a:p>
        </p:txBody>
      </p:sp>
      <p:sp>
        <p:nvSpPr>
          <p:cNvPr id="83" name="Text Placeholder 36">
            <a:extLst>
              <a:ext uri="{FF2B5EF4-FFF2-40B4-BE49-F238E27FC236}">
                <a16:creationId xmlns:a16="http://schemas.microsoft.com/office/drawing/2014/main" id="{2AA0B714-1CDC-9F0A-F8C7-37EF0604BE2F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960104" y="2634347"/>
            <a:ext cx="1992490" cy="211659"/>
          </a:xfrm>
        </p:spPr>
        <p:txBody>
          <a:bodyPr vert="horz" lIns="0" tIns="0" rIns="180000" bIns="0" rtlCol="0">
            <a:noAutofit/>
          </a:bodyPr>
          <a:lstStyle>
            <a:lvl1pPr marL="0" indent="0">
              <a:lnSpc>
                <a:spcPct val="129000"/>
              </a:lnSpc>
              <a:spcBef>
                <a:spcPts val="0"/>
              </a:spcBef>
              <a:buNone/>
              <a:defRPr lang="en-GB" sz="1000" b="0" i="0" dirty="0" smtClean="0"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pPr marL="228600" lvl="0" indent="-228600"/>
            <a:r>
              <a:rPr lang="en-GB" dirty="0"/>
              <a:t>Job title</a:t>
            </a:r>
          </a:p>
        </p:txBody>
      </p:sp>
      <p:sp>
        <p:nvSpPr>
          <p:cNvPr id="84" name="Text Placeholder 36">
            <a:extLst>
              <a:ext uri="{FF2B5EF4-FFF2-40B4-BE49-F238E27FC236}">
                <a16:creationId xmlns:a16="http://schemas.microsoft.com/office/drawing/2014/main" id="{01418709-0075-BEDB-3BDA-6BA81F2B58DB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960104" y="2899635"/>
            <a:ext cx="1992490" cy="211659"/>
          </a:xfrm>
        </p:spPr>
        <p:txBody>
          <a:bodyPr vert="horz" lIns="0" tIns="0" rIns="180000" bIns="0" rtlCol="0">
            <a:noAutofit/>
          </a:bodyPr>
          <a:lstStyle>
            <a:lvl1pPr marL="0" indent="0">
              <a:lnSpc>
                <a:spcPct val="129000"/>
              </a:lnSpc>
              <a:spcBef>
                <a:spcPts val="0"/>
              </a:spcBef>
              <a:buNone/>
              <a:defRPr lang="en-GB" sz="1000" b="0" i="0" dirty="0" smtClean="0"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pPr marL="228600" lvl="0" indent="-228600"/>
            <a:r>
              <a:rPr lang="en-GB" dirty="0"/>
              <a:t>Email</a:t>
            </a:r>
          </a:p>
        </p:txBody>
      </p:sp>
      <p:sp>
        <p:nvSpPr>
          <p:cNvPr id="85" name="Picture Placeholder 2">
            <a:extLst>
              <a:ext uri="{FF2B5EF4-FFF2-40B4-BE49-F238E27FC236}">
                <a16:creationId xmlns:a16="http://schemas.microsoft.com/office/drawing/2014/main" id="{897B71F4-CD17-9BB1-D3B4-74188D72B8D8}"/>
              </a:ext>
            </a:extLst>
          </p:cNvPr>
          <p:cNvSpPr>
            <a:spLocks noGrp="1" noChangeAspect="1"/>
          </p:cNvSpPr>
          <p:nvPr>
            <p:ph type="pic" sz="quarter" idx="76" hasCustomPrompt="1"/>
          </p:nvPr>
        </p:nvSpPr>
        <p:spPr>
          <a:xfrm>
            <a:off x="3652338" y="791553"/>
            <a:ext cx="2254008" cy="1421252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insert image</a:t>
            </a:r>
          </a:p>
        </p:txBody>
      </p:sp>
      <p:sp>
        <p:nvSpPr>
          <p:cNvPr id="91" name="Text Placeholder 36">
            <a:extLst>
              <a:ext uri="{FF2B5EF4-FFF2-40B4-BE49-F238E27FC236}">
                <a16:creationId xmlns:a16="http://schemas.microsoft.com/office/drawing/2014/main" id="{3B4E6CC9-020C-7D3B-1DA0-FCE4580CA13F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3777732" y="2361111"/>
            <a:ext cx="1992490" cy="211659"/>
          </a:xfrm>
        </p:spPr>
        <p:txBody>
          <a:bodyPr vert="horz" lIns="0" tIns="0" rIns="180000" bIns="0" rtlCol="0">
            <a:noAutofit/>
          </a:bodyPr>
          <a:lstStyle>
            <a:lvl1pPr marL="0" indent="0">
              <a:lnSpc>
                <a:spcPct val="129000"/>
              </a:lnSpc>
              <a:spcBef>
                <a:spcPts val="0"/>
              </a:spcBef>
              <a:buNone/>
              <a:defRPr lang="en-GB" sz="1200" b="0" i="0" dirty="0" smtClean="0"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pPr marL="228600" lvl="0" indent="-228600"/>
            <a:r>
              <a:rPr lang="en-GB" dirty="0"/>
              <a:t>Name</a:t>
            </a:r>
          </a:p>
        </p:txBody>
      </p:sp>
      <p:sp>
        <p:nvSpPr>
          <p:cNvPr id="92" name="Text Placeholder 36">
            <a:extLst>
              <a:ext uri="{FF2B5EF4-FFF2-40B4-BE49-F238E27FC236}">
                <a16:creationId xmlns:a16="http://schemas.microsoft.com/office/drawing/2014/main" id="{AA5AA59F-473C-E6A0-10A6-F7CAA5A6421D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3777732" y="2634347"/>
            <a:ext cx="1992490" cy="211659"/>
          </a:xfrm>
        </p:spPr>
        <p:txBody>
          <a:bodyPr vert="horz" lIns="0" tIns="0" rIns="180000" bIns="0" rtlCol="0">
            <a:noAutofit/>
          </a:bodyPr>
          <a:lstStyle>
            <a:lvl1pPr marL="0" indent="0">
              <a:lnSpc>
                <a:spcPct val="129000"/>
              </a:lnSpc>
              <a:spcBef>
                <a:spcPts val="0"/>
              </a:spcBef>
              <a:buNone/>
              <a:defRPr lang="en-GB" sz="1000" b="0" i="0" dirty="0" smtClean="0"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pPr marL="228600" lvl="0" indent="-228600"/>
            <a:r>
              <a:rPr lang="en-GB" dirty="0"/>
              <a:t>Job title</a:t>
            </a:r>
          </a:p>
        </p:txBody>
      </p:sp>
      <p:sp>
        <p:nvSpPr>
          <p:cNvPr id="93" name="Text Placeholder 36">
            <a:extLst>
              <a:ext uri="{FF2B5EF4-FFF2-40B4-BE49-F238E27FC236}">
                <a16:creationId xmlns:a16="http://schemas.microsoft.com/office/drawing/2014/main" id="{5CE24108-82CE-C04F-65C4-C643D520D88B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3777732" y="2899635"/>
            <a:ext cx="1992490" cy="211659"/>
          </a:xfrm>
        </p:spPr>
        <p:txBody>
          <a:bodyPr vert="horz" lIns="0" tIns="0" rIns="180000" bIns="0" rtlCol="0">
            <a:noAutofit/>
          </a:bodyPr>
          <a:lstStyle>
            <a:lvl1pPr marL="0" indent="0">
              <a:lnSpc>
                <a:spcPct val="129000"/>
              </a:lnSpc>
              <a:spcBef>
                <a:spcPts val="0"/>
              </a:spcBef>
              <a:buNone/>
              <a:defRPr lang="en-GB" sz="1000" b="0" i="0" dirty="0" smtClean="0"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pPr marL="228600" lvl="0" indent="-228600"/>
            <a:r>
              <a:rPr lang="en-GB" dirty="0"/>
              <a:t>Email</a:t>
            </a:r>
          </a:p>
        </p:txBody>
      </p:sp>
      <p:sp>
        <p:nvSpPr>
          <p:cNvPr id="94" name="Picture Placeholder 2">
            <a:extLst>
              <a:ext uri="{FF2B5EF4-FFF2-40B4-BE49-F238E27FC236}">
                <a16:creationId xmlns:a16="http://schemas.microsoft.com/office/drawing/2014/main" id="{144E41DA-027F-4A9C-7538-24A8B9A389B2}"/>
              </a:ext>
            </a:extLst>
          </p:cNvPr>
          <p:cNvSpPr>
            <a:spLocks noGrp="1" noChangeAspect="1"/>
          </p:cNvSpPr>
          <p:nvPr>
            <p:ph type="pic" sz="quarter" idx="80" hasCustomPrompt="1"/>
          </p:nvPr>
        </p:nvSpPr>
        <p:spPr>
          <a:xfrm>
            <a:off x="6365525" y="791553"/>
            <a:ext cx="2254008" cy="1421252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insert image</a:t>
            </a:r>
          </a:p>
        </p:txBody>
      </p:sp>
      <p:sp>
        <p:nvSpPr>
          <p:cNvPr id="95" name="Text Placeholder 36">
            <a:extLst>
              <a:ext uri="{FF2B5EF4-FFF2-40B4-BE49-F238E27FC236}">
                <a16:creationId xmlns:a16="http://schemas.microsoft.com/office/drawing/2014/main" id="{BD71FE2F-7798-65E6-6620-1B587CB06DB2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6490919" y="2361111"/>
            <a:ext cx="1992490" cy="211659"/>
          </a:xfrm>
        </p:spPr>
        <p:txBody>
          <a:bodyPr vert="horz" lIns="0" tIns="0" rIns="180000" bIns="0" rtlCol="0">
            <a:noAutofit/>
          </a:bodyPr>
          <a:lstStyle>
            <a:lvl1pPr marL="0" indent="0">
              <a:lnSpc>
                <a:spcPct val="129000"/>
              </a:lnSpc>
              <a:spcBef>
                <a:spcPts val="0"/>
              </a:spcBef>
              <a:buNone/>
              <a:defRPr lang="en-GB" sz="1200" b="0" i="0" dirty="0" smtClean="0"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pPr marL="228600" lvl="0" indent="-228600"/>
            <a:r>
              <a:rPr lang="en-GB" dirty="0"/>
              <a:t>Name</a:t>
            </a:r>
          </a:p>
        </p:txBody>
      </p:sp>
      <p:sp>
        <p:nvSpPr>
          <p:cNvPr id="121" name="Text Placeholder 36">
            <a:extLst>
              <a:ext uri="{FF2B5EF4-FFF2-40B4-BE49-F238E27FC236}">
                <a16:creationId xmlns:a16="http://schemas.microsoft.com/office/drawing/2014/main" id="{BAF33E78-5E18-5800-801E-2180406983C6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6490919" y="2634347"/>
            <a:ext cx="1992490" cy="211659"/>
          </a:xfrm>
        </p:spPr>
        <p:txBody>
          <a:bodyPr vert="horz" lIns="0" tIns="0" rIns="180000" bIns="0" rtlCol="0">
            <a:noAutofit/>
          </a:bodyPr>
          <a:lstStyle>
            <a:lvl1pPr marL="0" indent="0">
              <a:lnSpc>
                <a:spcPct val="129000"/>
              </a:lnSpc>
              <a:spcBef>
                <a:spcPts val="0"/>
              </a:spcBef>
              <a:buNone/>
              <a:defRPr lang="en-GB" sz="1000" b="0" i="0" dirty="0" smtClean="0"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pPr marL="228600" lvl="0" indent="-228600"/>
            <a:r>
              <a:rPr lang="en-GB" dirty="0"/>
              <a:t>Job title</a:t>
            </a:r>
          </a:p>
        </p:txBody>
      </p:sp>
      <p:sp>
        <p:nvSpPr>
          <p:cNvPr id="122" name="Text Placeholder 36">
            <a:extLst>
              <a:ext uri="{FF2B5EF4-FFF2-40B4-BE49-F238E27FC236}">
                <a16:creationId xmlns:a16="http://schemas.microsoft.com/office/drawing/2014/main" id="{73D0D386-C073-4E2E-1663-D96B8D2EAB8A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6490919" y="2899635"/>
            <a:ext cx="1992490" cy="211659"/>
          </a:xfrm>
        </p:spPr>
        <p:txBody>
          <a:bodyPr vert="horz" lIns="0" tIns="0" rIns="180000" bIns="0" rtlCol="0">
            <a:noAutofit/>
          </a:bodyPr>
          <a:lstStyle>
            <a:lvl1pPr marL="0" indent="0">
              <a:lnSpc>
                <a:spcPct val="129000"/>
              </a:lnSpc>
              <a:spcBef>
                <a:spcPts val="0"/>
              </a:spcBef>
              <a:buNone/>
              <a:defRPr lang="en-GB" sz="1000" b="0" i="0" dirty="0" smtClean="0"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pPr marL="228600" lvl="0" indent="-228600"/>
            <a:r>
              <a:rPr lang="en-GB" dirty="0"/>
              <a:t>Email</a:t>
            </a:r>
          </a:p>
        </p:txBody>
      </p:sp>
      <p:sp>
        <p:nvSpPr>
          <p:cNvPr id="123" name="Picture Placeholder 2">
            <a:extLst>
              <a:ext uri="{FF2B5EF4-FFF2-40B4-BE49-F238E27FC236}">
                <a16:creationId xmlns:a16="http://schemas.microsoft.com/office/drawing/2014/main" id="{D91B014A-F154-5659-8270-117AAB82E836}"/>
              </a:ext>
            </a:extLst>
          </p:cNvPr>
          <p:cNvSpPr>
            <a:spLocks noGrp="1" noChangeAspect="1"/>
          </p:cNvSpPr>
          <p:nvPr>
            <p:ph type="pic" sz="quarter" idx="84" hasCustomPrompt="1"/>
          </p:nvPr>
        </p:nvSpPr>
        <p:spPr>
          <a:xfrm>
            <a:off x="9106840" y="791553"/>
            <a:ext cx="2254008" cy="1421252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insert image</a:t>
            </a:r>
          </a:p>
        </p:txBody>
      </p:sp>
      <p:sp>
        <p:nvSpPr>
          <p:cNvPr id="124" name="Text Placeholder 36">
            <a:extLst>
              <a:ext uri="{FF2B5EF4-FFF2-40B4-BE49-F238E27FC236}">
                <a16:creationId xmlns:a16="http://schemas.microsoft.com/office/drawing/2014/main" id="{4DA53AF4-A1B9-6C37-51F9-9327D79D063B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9232234" y="2361111"/>
            <a:ext cx="1992490" cy="211659"/>
          </a:xfrm>
        </p:spPr>
        <p:txBody>
          <a:bodyPr vert="horz" lIns="0" tIns="0" rIns="180000" bIns="0" rtlCol="0">
            <a:noAutofit/>
          </a:bodyPr>
          <a:lstStyle>
            <a:lvl1pPr marL="0" indent="0">
              <a:lnSpc>
                <a:spcPct val="129000"/>
              </a:lnSpc>
              <a:spcBef>
                <a:spcPts val="0"/>
              </a:spcBef>
              <a:buNone/>
              <a:defRPr lang="en-GB" sz="1200" b="0" i="0" dirty="0" smtClean="0"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pPr marL="228600" lvl="0" indent="-228600"/>
            <a:r>
              <a:rPr lang="en-GB" dirty="0"/>
              <a:t>Name</a:t>
            </a:r>
          </a:p>
        </p:txBody>
      </p:sp>
      <p:sp>
        <p:nvSpPr>
          <p:cNvPr id="125" name="Text Placeholder 36">
            <a:extLst>
              <a:ext uri="{FF2B5EF4-FFF2-40B4-BE49-F238E27FC236}">
                <a16:creationId xmlns:a16="http://schemas.microsoft.com/office/drawing/2014/main" id="{F693D806-A58F-8F35-011F-BC03C0712931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9232234" y="2634347"/>
            <a:ext cx="1992490" cy="211659"/>
          </a:xfrm>
        </p:spPr>
        <p:txBody>
          <a:bodyPr vert="horz" lIns="0" tIns="0" rIns="180000" bIns="0" rtlCol="0">
            <a:noAutofit/>
          </a:bodyPr>
          <a:lstStyle>
            <a:lvl1pPr marL="0" indent="0">
              <a:lnSpc>
                <a:spcPct val="129000"/>
              </a:lnSpc>
              <a:spcBef>
                <a:spcPts val="0"/>
              </a:spcBef>
              <a:buNone/>
              <a:defRPr lang="en-GB" sz="1000" b="0" i="0" dirty="0" smtClean="0"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pPr marL="228600" lvl="0" indent="-228600"/>
            <a:r>
              <a:rPr lang="en-GB" dirty="0"/>
              <a:t>Job title</a:t>
            </a:r>
          </a:p>
        </p:txBody>
      </p:sp>
      <p:sp>
        <p:nvSpPr>
          <p:cNvPr id="126" name="Text Placeholder 36">
            <a:extLst>
              <a:ext uri="{FF2B5EF4-FFF2-40B4-BE49-F238E27FC236}">
                <a16:creationId xmlns:a16="http://schemas.microsoft.com/office/drawing/2014/main" id="{099E6DED-97BC-122A-1805-D9A030EDA970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9232234" y="2899635"/>
            <a:ext cx="1992490" cy="211659"/>
          </a:xfrm>
        </p:spPr>
        <p:txBody>
          <a:bodyPr vert="horz" lIns="0" tIns="0" rIns="180000" bIns="0" rtlCol="0">
            <a:noAutofit/>
          </a:bodyPr>
          <a:lstStyle>
            <a:lvl1pPr marL="0" indent="0">
              <a:lnSpc>
                <a:spcPct val="129000"/>
              </a:lnSpc>
              <a:spcBef>
                <a:spcPts val="0"/>
              </a:spcBef>
              <a:buNone/>
              <a:defRPr lang="en-GB" sz="1000" b="0" i="0" dirty="0" smtClean="0"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pPr marL="228600" lvl="0" indent="-228600"/>
            <a:r>
              <a:rPr lang="en-GB" dirty="0"/>
              <a:t>Email</a:t>
            </a:r>
          </a:p>
        </p:txBody>
      </p:sp>
    </p:spTree>
    <p:extLst>
      <p:ext uri="{BB962C8B-B14F-4D97-AF65-F5344CB8AC3E}">
        <p14:creationId xmlns:p14="http://schemas.microsoft.com/office/powerpoint/2010/main" val="2979440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&amp;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1A118F-B0C3-0C15-0B7A-FDCB1B42E576}"/>
              </a:ext>
            </a:extLst>
          </p:cNvPr>
          <p:cNvPicPr/>
          <p:nvPr userDrawn="1"/>
        </p:nvPicPr>
        <p:blipFill>
          <a:blip r:embed="rId2"/>
          <a:srcRect/>
          <a:stretch/>
        </p:blipFill>
        <p:spPr>
          <a:xfrm>
            <a:off x="1" y="0"/>
            <a:ext cx="12269970" cy="6901859"/>
          </a:xfrm>
          <a:prstGeom prst="rect">
            <a:avLst/>
          </a:prstGeom>
        </p:spPr>
      </p:pic>
      <p:pic>
        <p:nvPicPr>
          <p:cNvPr id="16" name="Picture 15" descr="A purple oval with black background&#10;&#10;Description automatically generated">
            <a:extLst>
              <a:ext uri="{FF2B5EF4-FFF2-40B4-BE49-F238E27FC236}">
                <a16:creationId xmlns:a16="http://schemas.microsoft.com/office/drawing/2014/main" id="{8D7C9BAD-FBAE-30A7-0049-6ABFC6168A4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043821">
            <a:off x="2783013" y="3692644"/>
            <a:ext cx="2015652" cy="27474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C0D2E07-1155-88FE-CFB3-8AB5EA210E6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6039" y="2197274"/>
            <a:ext cx="1681965" cy="2292580"/>
          </a:xfrm>
          <a:prstGeom prst="rect">
            <a:avLst/>
          </a:prstGeom>
        </p:spPr>
      </p:pic>
      <p:pic>
        <p:nvPicPr>
          <p:cNvPr id="26" name="Picture 25" descr="A black oval with a black background&#10;&#10;Description automatically generated">
            <a:extLst>
              <a:ext uri="{FF2B5EF4-FFF2-40B4-BE49-F238E27FC236}">
                <a16:creationId xmlns:a16="http://schemas.microsoft.com/office/drawing/2014/main" id="{7A187A55-280A-622A-6B86-25C0C8F3FE6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5564197">
            <a:off x="6657726" y="4483662"/>
            <a:ext cx="1834848" cy="2887493"/>
          </a:xfrm>
          <a:prstGeom prst="rect">
            <a:avLst/>
          </a:prstGeom>
        </p:spPr>
      </p:pic>
      <p:pic>
        <p:nvPicPr>
          <p:cNvPr id="32" name="Picture 31" descr="A grey oval with black background&#10;&#10;Description automatically generated">
            <a:extLst>
              <a:ext uri="{FF2B5EF4-FFF2-40B4-BE49-F238E27FC236}">
                <a16:creationId xmlns:a16="http://schemas.microsoft.com/office/drawing/2014/main" id="{1782082E-7563-D277-3A65-0797F42AC2D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4777951">
            <a:off x="6655360" y="3557575"/>
            <a:ext cx="2098194" cy="3161534"/>
          </a:xfrm>
          <a:prstGeom prst="rect">
            <a:avLst/>
          </a:prstGeom>
        </p:spPr>
      </p:pic>
      <p:pic>
        <p:nvPicPr>
          <p:cNvPr id="12" name="Picture 11" descr="A red oval with black background&#10;&#10;Description automatically generated">
            <a:extLst>
              <a:ext uri="{FF2B5EF4-FFF2-40B4-BE49-F238E27FC236}">
                <a16:creationId xmlns:a16="http://schemas.microsoft.com/office/drawing/2014/main" id="{EDD93712-4106-3380-A243-682742B3F72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2872999">
            <a:off x="4184709" y="2260340"/>
            <a:ext cx="1779047" cy="1916425"/>
          </a:xfrm>
          <a:prstGeom prst="rect">
            <a:avLst/>
          </a:prstGeom>
        </p:spPr>
      </p:pic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7D491925-145A-8393-43C1-8231A74CC45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42888" y="4402676"/>
            <a:ext cx="2411712" cy="63439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“Lorem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.”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475CC36-A4C2-6353-71DD-6A56E1A21E68}"/>
              </a:ext>
            </a:extLst>
          </p:cNvPr>
          <p:cNvCxnSpPr/>
          <p:nvPr userDrawn="1"/>
        </p:nvCxnSpPr>
        <p:spPr>
          <a:xfrm>
            <a:off x="2751237" y="5138343"/>
            <a:ext cx="2118167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2667A0F3-8B2F-19DB-E640-FCCDEAAA702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642888" y="5189754"/>
            <a:ext cx="2411712" cy="54609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endParaRPr lang="en-US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248C19E-D0AE-72AF-0ECB-43D69A741178}"/>
              </a:ext>
            </a:extLst>
          </p:cNvPr>
          <p:cNvCxnSpPr>
            <a:cxnSpLocks/>
          </p:cNvCxnSpPr>
          <p:nvPr userDrawn="1"/>
        </p:nvCxnSpPr>
        <p:spPr>
          <a:xfrm>
            <a:off x="9534001" y="3390567"/>
            <a:ext cx="1519822" cy="0"/>
          </a:xfrm>
          <a:prstGeom prst="line">
            <a:avLst/>
          </a:prstGeom>
          <a:ln w="317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D813EC35-AFA9-CB8F-4562-ED42DE97DB3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64781" y="5864230"/>
            <a:ext cx="1990203" cy="45554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Quote ref that can go over two lines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E8B89756-71D0-D16F-9A41-E5373368F7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77644" y="4415065"/>
            <a:ext cx="2643207" cy="1327249"/>
          </a:xfrm>
        </p:spPr>
        <p:txBody>
          <a:bodyPr>
            <a:noAutofit/>
          </a:bodyPr>
          <a:lstStyle>
            <a:lvl1pPr marL="0" indent="0">
              <a:lnSpc>
                <a:spcPts val="1740"/>
              </a:lnSpc>
              <a:buNone/>
              <a:defRPr sz="1400" b="0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“Lorem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Quis</a:t>
            </a:r>
            <a:r>
              <a:rPr lang="en-US" dirty="0"/>
              <a:t> ipsum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gravida.”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7AB859-95F3-B2A5-F30C-A6CC1682A8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52403" y="2638442"/>
            <a:ext cx="1569335" cy="1319313"/>
          </a:xfrm>
        </p:spPr>
        <p:txBody>
          <a:bodyPr>
            <a:normAutofit/>
          </a:bodyPr>
          <a:lstStyle>
            <a:lvl1pPr marL="0" indent="0">
              <a:buNone/>
              <a:defRPr sz="8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70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B822D3-A718-D7A5-FE24-A5FBC887D4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0" y="2637923"/>
            <a:ext cx="1990203" cy="1319212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Quis</a:t>
            </a:r>
            <a:r>
              <a:rPr lang="en-US" dirty="0"/>
              <a:t> ipsum </a:t>
            </a:r>
            <a:r>
              <a:rPr lang="en-US" dirty="0" err="1"/>
              <a:t>suspendisse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A8CA50AE-D901-A188-609D-77A31A168E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2597840"/>
            <a:ext cx="1516284" cy="795735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dirty="0"/>
              <a:t>100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636AB37B-439F-B1AA-5208-D03C246FCAD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200" y="3393575"/>
            <a:ext cx="1990203" cy="665163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endParaRPr lang="en-US" dirty="0"/>
          </a:p>
        </p:txBody>
      </p:sp>
      <p:pic>
        <p:nvPicPr>
          <p:cNvPr id="14" name="Picture 13" descr="A brown oval object with black background&#10;&#10;Description automatically generated">
            <a:extLst>
              <a:ext uri="{FF2B5EF4-FFF2-40B4-BE49-F238E27FC236}">
                <a16:creationId xmlns:a16="http://schemas.microsoft.com/office/drawing/2014/main" id="{72106B8F-617B-848E-3F44-64836AEB48B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584230" y="2254144"/>
            <a:ext cx="1569335" cy="201771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FB0F385-3F8C-7575-C950-50C91EF9AC9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rot="3937758">
            <a:off x="10005116" y="2845753"/>
            <a:ext cx="2236481" cy="1611470"/>
          </a:xfrm>
          <a:prstGeom prst="rect">
            <a:avLst/>
          </a:prstGeom>
        </p:spPr>
      </p:pic>
      <p:pic>
        <p:nvPicPr>
          <p:cNvPr id="36" name="Picture 35" descr="A green oval with black background&#10;&#10;Description automatically generated">
            <a:extLst>
              <a:ext uri="{FF2B5EF4-FFF2-40B4-BE49-F238E27FC236}">
                <a16:creationId xmlns:a16="http://schemas.microsoft.com/office/drawing/2014/main" id="{BFDE97BA-5B50-E824-CE0E-26C5D26F076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rot="17197721">
            <a:off x="8747498" y="2359035"/>
            <a:ext cx="2906824" cy="1861134"/>
          </a:xfrm>
          <a:prstGeom prst="rect">
            <a:avLst/>
          </a:prstGeom>
        </p:spPr>
      </p:pic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D69D1DB4-17F4-E568-2857-C41BE477D1C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09895" y="3471832"/>
            <a:ext cx="1736203" cy="795735"/>
          </a:xfrm>
        </p:spPr>
        <p:txBody>
          <a:bodyPr>
            <a:noAutofit/>
          </a:bodyPr>
          <a:lstStyle>
            <a:lvl1pPr marL="0" indent="0">
              <a:buNone/>
              <a:defRPr sz="48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 dirty="0"/>
              <a:t>23%</a:t>
            </a:r>
            <a:endParaRPr lang="en-US" dirty="0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9A1AB763-7880-D0E4-6FE2-70873E9DBE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56195" y="2597840"/>
            <a:ext cx="1689903" cy="665163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endParaRPr lang="en-US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7C477EC7-4656-D8BB-5DBB-7B255FB65C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74555" y="827549"/>
            <a:ext cx="9471543" cy="686441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73"/>
              </a:spcBef>
            </a:pPr>
            <a:r>
              <a:rPr lang="en-GB" spc="-139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Title goes here</a:t>
            </a:r>
            <a:endParaRPr spc="-17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4B5126A-0806-88F8-EBB0-98A46B2BCF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5159" y="1672408"/>
            <a:ext cx="9471319" cy="464820"/>
          </a:xfrm>
        </p:spPr>
        <p:txBody>
          <a:bodyPr/>
          <a:lstStyle>
            <a:lvl1pPr>
              <a:defRPr sz="1640">
                <a:solidFill>
                  <a:srgbClr val="005970"/>
                </a:solidFill>
              </a:defRPr>
            </a:lvl1pPr>
          </a:lstStyle>
          <a:p>
            <a:pPr lvl="0"/>
            <a:r>
              <a:rPr lang="en-GB" dirty="0"/>
              <a:t>Sub-title or second heading goes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08C89ED7-DBD6-BEB5-06CA-9304B961B9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74555" y="2005004"/>
            <a:ext cx="9471543" cy="175320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pPr lvl="0"/>
            <a:r>
              <a:rPr lang="en-GB" dirty="0"/>
              <a:t>Please add your text here. This will be the main body of information.</a:t>
            </a:r>
          </a:p>
        </p:txBody>
      </p:sp>
    </p:spTree>
    <p:extLst>
      <p:ext uri="{BB962C8B-B14F-4D97-AF65-F5344CB8AC3E}">
        <p14:creationId xmlns:p14="http://schemas.microsoft.com/office/powerpoint/2010/main" val="66503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085205-8A32-A8FE-74ED-FA64D666251F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2269970" cy="6901859"/>
          </a:xfrm>
          <a:prstGeom prst="rect">
            <a:avLst/>
          </a:prstGeom>
        </p:spPr>
      </p:pic>
      <p:sp>
        <p:nvSpPr>
          <p:cNvPr id="4" name="object 6">
            <a:extLst>
              <a:ext uri="{FF2B5EF4-FFF2-40B4-BE49-F238E27FC236}">
                <a16:creationId xmlns:a16="http://schemas.microsoft.com/office/drawing/2014/main" id="{4DCC183C-25EC-C1E3-0436-4DA63FF821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70810" y="827549"/>
            <a:ext cx="9471543" cy="686441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73"/>
              </a:spcBef>
            </a:pPr>
            <a:r>
              <a:rPr lang="en-GB" spc="-139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Title goes here</a:t>
            </a:r>
            <a:endParaRPr spc="-17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718CAE04-1762-7AE3-425A-00F268DA6C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71414" y="1672408"/>
            <a:ext cx="9471319" cy="464820"/>
          </a:xfrm>
        </p:spPr>
        <p:txBody>
          <a:bodyPr/>
          <a:lstStyle>
            <a:lvl1pPr>
              <a:defRPr sz="1640">
                <a:solidFill>
                  <a:srgbClr val="005970"/>
                </a:solidFill>
              </a:defRPr>
            </a:lvl1pPr>
          </a:lstStyle>
          <a:p>
            <a:pPr lvl="0"/>
            <a:r>
              <a:rPr lang="en-GB" dirty="0"/>
              <a:t>Sub-title or second heading goes here.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D826B225-8578-AFD7-355C-7E4393F367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70810" y="2005004"/>
            <a:ext cx="9471543" cy="175320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pPr lvl="0"/>
            <a:r>
              <a:rPr lang="en-GB" dirty="0"/>
              <a:t>Please add your text here. This will be the main body of information.</a:t>
            </a:r>
          </a:p>
        </p:txBody>
      </p:sp>
    </p:spTree>
    <p:extLst>
      <p:ext uri="{BB962C8B-B14F-4D97-AF65-F5344CB8AC3E}">
        <p14:creationId xmlns:p14="http://schemas.microsoft.com/office/powerpoint/2010/main" val="1250164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12FA1B-35DE-4E77-F993-E673DC716291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r="58472"/>
          <a:stretch/>
        </p:blipFill>
        <p:spPr>
          <a:xfrm flipH="1">
            <a:off x="7206914" y="1"/>
            <a:ext cx="5063055" cy="6858000"/>
          </a:xfrm>
          <a:prstGeom prst="rect">
            <a:avLst/>
          </a:prstGeom>
        </p:spPr>
      </p:pic>
      <p:sp>
        <p:nvSpPr>
          <p:cNvPr id="7" name="object 6">
            <a:extLst>
              <a:ext uri="{FF2B5EF4-FFF2-40B4-BE49-F238E27FC236}">
                <a16:creationId xmlns:a16="http://schemas.microsoft.com/office/drawing/2014/main" id="{43D2DE2B-B231-CC05-AD04-0F54504D8A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6892" y="817702"/>
            <a:ext cx="8076911" cy="678484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73"/>
              </a:spcBef>
            </a:pPr>
            <a:r>
              <a:rPr lang="en-GB" spc="-139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Title goes here</a:t>
            </a:r>
            <a:endParaRPr spc="-17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73B8B88-9831-7648-5656-0FBCF8EC42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6892" y="1663238"/>
            <a:ext cx="5183815" cy="464820"/>
          </a:xfrm>
        </p:spPr>
        <p:txBody>
          <a:bodyPr/>
          <a:lstStyle>
            <a:lvl1pPr>
              <a:defRPr sz="1640">
                <a:solidFill>
                  <a:srgbClr val="005970"/>
                </a:solidFill>
              </a:defRPr>
            </a:lvl1pPr>
          </a:lstStyle>
          <a:p>
            <a:pPr lvl="0"/>
            <a:r>
              <a:rPr lang="en-GB" dirty="0"/>
              <a:t>Sub-title or second heading goes here.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98B1D894-4367-EAEE-ED26-3E240A18F2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6288" y="1995834"/>
            <a:ext cx="5183937" cy="175320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pPr lvl="0"/>
            <a:r>
              <a:rPr lang="en-GB" dirty="0"/>
              <a:t>Please add your text here. This will be the main body of information.</a:t>
            </a:r>
          </a:p>
        </p:txBody>
      </p:sp>
    </p:spTree>
    <p:extLst>
      <p:ext uri="{BB962C8B-B14F-4D97-AF65-F5344CB8AC3E}">
        <p14:creationId xmlns:p14="http://schemas.microsoft.com/office/powerpoint/2010/main" val="3814078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rgundy Title &amp;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EDAA896-E215-E4AA-F47B-9062AAED95F5}"/>
              </a:ext>
            </a:extLst>
          </p:cNvPr>
          <p:cNvPicPr/>
          <p:nvPr userDrawn="1"/>
        </p:nvPicPr>
        <p:blipFill rotWithShape="1">
          <a:blip r:embed="rId2"/>
          <a:srcRect l="37944" r="2630"/>
          <a:stretch/>
        </p:blipFill>
        <p:spPr>
          <a:xfrm>
            <a:off x="5805658" y="560069"/>
            <a:ext cx="6386341" cy="6045125"/>
          </a:xfrm>
          <a:prstGeom prst="rect">
            <a:avLst/>
          </a:prstGeom>
        </p:spPr>
      </p:pic>
      <p:sp>
        <p:nvSpPr>
          <p:cNvPr id="17" name="object 6">
            <a:extLst>
              <a:ext uri="{FF2B5EF4-FFF2-40B4-BE49-F238E27FC236}">
                <a16:creationId xmlns:a16="http://schemas.microsoft.com/office/drawing/2014/main" id="{BBBFCDDA-49C3-FC90-7473-B9660157C7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6892" y="817702"/>
            <a:ext cx="8076911" cy="678484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73"/>
              </a:spcBef>
            </a:pPr>
            <a:r>
              <a:rPr lang="en-GB" spc="-139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Title goes here</a:t>
            </a:r>
            <a:endParaRPr spc="-17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4568271F-3F07-5B71-9A3D-A2E1F4C7EE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6892" y="1663238"/>
            <a:ext cx="5183815" cy="464820"/>
          </a:xfrm>
        </p:spPr>
        <p:txBody>
          <a:bodyPr/>
          <a:lstStyle>
            <a:lvl1pPr>
              <a:defRPr sz="1640">
                <a:solidFill>
                  <a:srgbClr val="005970"/>
                </a:solidFill>
              </a:defRPr>
            </a:lvl1pPr>
          </a:lstStyle>
          <a:p>
            <a:pPr lvl="0"/>
            <a:r>
              <a:rPr lang="en-GB" dirty="0"/>
              <a:t>Sub-title or second heading goes here.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9AA06DD8-98F3-CBA2-27D8-D1849111D1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6288" y="1995834"/>
            <a:ext cx="5183937" cy="175320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pPr lvl="0"/>
            <a:r>
              <a:rPr lang="en-GB" dirty="0"/>
              <a:t>Please add your text here. This will be the main body of information.</a:t>
            </a:r>
          </a:p>
        </p:txBody>
      </p:sp>
    </p:spTree>
    <p:extLst>
      <p:ext uri="{BB962C8B-B14F-4D97-AF65-F5344CB8AC3E}">
        <p14:creationId xmlns:p14="http://schemas.microsoft.com/office/powerpoint/2010/main" val="1847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6">
            <a:extLst>
              <a:ext uri="{FF2B5EF4-FFF2-40B4-BE49-F238E27FC236}">
                <a16:creationId xmlns:a16="http://schemas.microsoft.com/office/drawing/2014/main" id="{FEC1BE9F-20C5-104D-F401-9C1FF9D5FA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6892" y="817702"/>
            <a:ext cx="8076911" cy="678484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73"/>
              </a:spcBef>
            </a:pPr>
            <a:r>
              <a:rPr lang="en-GB" spc="-139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Title goes here</a:t>
            </a:r>
            <a:endParaRPr spc="-17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7FA840-3A64-35D9-6457-56C08AB2B716}"/>
              </a:ext>
            </a:extLst>
          </p:cNvPr>
          <p:cNvPicPr/>
          <p:nvPr userDrawn="1"/>
        </p:nvPicPr>
        <p:blipFill rotWithShape="1">
          <a:blip r:embed="rId2"/>
          <a:srcRect l="39076"/>
          <a:stretch/>
        </p:blipFill>
        <p:spPr>
          <a:xfrm>
            <a:off x="5852160" y="591434"/>
            <a:ext cx="6339840" cy="5853505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0F59D05B-47F1-E403-573F-6E01D84B4E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6892" y="1663238"/>
            <a:ext cx="5319108" cy="464820"/>
          </a:xfrm>
        </p:spPr>
        <p:txBody>
          <a:bodyPr/>
          <a:lstStyle>
            <a:lvl1pPr>
              <a:defRPr sz="1640">
                <a:solidFill>
                  <a:srgbClr val="005970"/>
                </a:solidFill>
              </a:defRPr>
            </a:lvl1pPr>
          </a:lstStyle>
          <a:p>
            <a:pPr lvl="0"/>
            <a:r>
              <a:rPr lang="en-GB" dirty="0"/>
              <a:t>Sub-title or second heading goes here.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177C61F6-99FA-CBC6-7FEA-072AF4059E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6289" y="1995834"/>
            <a:ext cx="5319712" cy="175320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pPr lvl="0"/>
            <a:r>
              <a:rPr lang="en-GB" dirty="0"/>
              <a:t>Please add your text here. This will be the main body of information.</a:t>
            </a:r>
          </a:p>
        </p:txBody>
      </p:sp>
    </p:spTree>
    <p:extLst>
      <p:ext uri="{BB962C8B-B14F-4D97-AF65-F5344CB8AC3E}">
        <p14:creationId xmlns:p14="http://schemas.microsoft.com/office/powerpoint/2010/main" val="3437929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0E514F6-99E3-AA73-8031-AB07C4FB6C61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B1B92E-99BD-554C-9CDA-3E624379C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90749"/>
            <a:ext cx="10515600" cy="2887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Introduction</a:t>
            </a:r>
          </a:p>
          <a:p>
            <a:pPr lvl="1"/>
            <a:r>
              <a:rPr lang="en-GB" dirty="0"/>
              <a:t>Sub-heading</a:t>
            </a:r>
          </a:p>
          <a:p>
            <a:pPr lvl="2"/>
            <a:r>
              <a:rPr lang="en-GB" dirty="0"/>
              <a:t>Body Text</a:t>
            </a:r>
          </a:p>
          <a:p>
            <a:pPr lvl="3"/>
            <a:r>
              <a:rPr lang="en-GB" dirty="0"/>
              <a:t>Sub-text</a:t>
            </a:r>
          </a:p>
        </p:txBody>
      </p:sp>
      <p:sp>
        <p:nvSpPr>
          <p:cNvPr id="14" name="Title Placeholder 13">
            <a:extLst>
              <a:ext uri="{FF2B5EF4-FFF2-40B4-BE49-F238E27FC236}">
                <a16:creationId xmlns:a16="http://schemas.microsoft.com/office/drawing/2014/main" id="{181C8F2F-5C7A-4A56-6CA1-857C2BB3D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492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1" r:id="rId2"/>
    <p:sldLayoutId id="2147483665" r:id="rId3"/>
    <p:sldLayoutId id="2147483666" r:id="rId4"/>
    <p:sldLayoutId id="2147483669" r:id="rId5"/>
    <p:sldLayoutId id="2147483712" r:id="rId6"/>
    <p:sldLayoutId id="2147483713" r:id="rId7"/>
    <p:sldLayoutId id="2147483671" r:id="rId8"/>
    <p:sldLayoutId id="2147483706" r:id="rId9"/>
    <p:sldLayoutId id="2147483707" r:id="rId10"/>
    <p:sldLayoutId id="2147483714" r:id="rId11"/>
    <p:sldLayoutId id="2147483683" r:id="rId12"/>
    <p:sldLayoutId id="2147483687" r:id="rId13"/>
    <p:sldLayoutId id="2147483700" r:id="rId14"/>
    <p:sldLayoutId id="2147483702" r:id="rId15"/>
    <p:sldLayoutId id="2147483701" r:id="rId16"/>
    <p:sldLayoutId id="2147483703" r:id="rId17"/>
    <p:sldLayoutId id="2147483704" r:id="rId18"/>
    <p:sldLayoutId id="2147483708" r:id="rId19"/>
    <p:sldLayoutId id="2147483709" r:id="rId20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rgbClr val="00597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b="0" i="0" kern="1200">
          <a:solidFill>
            <a:schemeClr val="accent6"/>
          </a:solidFill>
          <a:latin typeface="Poppins" panose="00000500000000000000" pitchFamily="2" charset="0"/>
          <a:ea typeface="Verdana" panose="020B0604030504040204" pitchFamily="34" charset="0"/>
          <a:cs typeface="Poppins" panose="00000500000000000000" pitchFamily="2" charset="0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b="1" i="0" kern="1200">
          <a:solidFill>
            <a:srgbClr val="005970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b="0" i="0" kern="1200">
          <a:solidFill>
            <a:schemeClr val="accent6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b="0" i="0" kern="1200">
          <a:solidFill>
            <a:schemeClr val="accent6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accent6"/>
          </a:solidFill>
          <a:latin typeface="Museo Sans 300" panose="02000000000000000000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78BA30-30F1-7A83-93F9-0054DE16E4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3122" y="1721292"/>
            <a:ext cx="8113712" cy="3184816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GB" sz="4800" dirty="0"/>
              <a:t>CQC’s Single Assessment Framework, the Duty of Candour &amp; Inquests 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5EC87406-E90D-CF6F-87A8-7CB07AC33A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3900" y="4481635"/>
            <a:ext cx="6200775" cy="684213"/>
          </a:xfrm>
        </p:spPr>
        <p:txBody>
          <a:bodyPr>
            <a:normAutofit fontScale="92500" lnSpcReduction="10000"/>
          </a:bodyPr>
          <a:lstStyle/>
          <a:p>
            <a:r>
              <a:rPr lang="en-GB" sz="2000" dirty="0"/>
              <a:t>Mei-Ling Huang &amp; </a:t>
            </a:r>
          </a:p>
          <a:p>
            <a:r>
              <a:rPr lang="en-GB" sz="2000" dirty="0"/>
              <a:t>Anna Fee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8085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A0735-2B7B-BC59-E1EF-11AA247AA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892" y="558655"/>
            <a:ext cx="8481408" cy="618730"/>
          </a:xfrm>
        </p:spPr>
        <p:txBody>
          <a:bodyPr/>
          <a:lstStyle/>
          <a:p>
            <a:r>
              <a:rPr lang="en-GB" dirty="0"/>
              <a:t>Scoring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8B8CD3-A069-D5A6-DC7B-174DDEF2CC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9779" y="1440540"/>
            <a:ext cx="7926237" cy="312519"/>
          </a:xfrm>
        </p:spPr>
        <p:txBody>
          <a:bodyPr>
            <a:noAutofit/>
          </a:bodyPr>
          <a:lstStyle/>
          <a:p>
            <a:r>
              <a:rPr lang="en-GB" sz="2800" dirty="0"/>
              <a:t>CQC assigns score to evidence category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24E19E-A6BB-6AA6-FB27-1E919535E0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6892" y="2261622"/>
            <a:ext cx="8481408" cy="3549551"/>
          </a:xfrm>
        </p:spPr>
        <p:txBody>
          <a:bodyPr>
            <a:normAutofit lnSpcReduction="10000"/>
          </a:bodyPr>
          <a:lstStyle/>
          <a:p>
            <a:pPr marL="457200" algn="just" fontAlgn="base"/>
            <a:r>
              <a:rPr lang="en-GB" sz="2400" b="1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4 = 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Evidence shows an </a:t>
            </a:r>
            <a:r>
              <a:rPr lang="en-GB" sz="2400" u="sng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exceptional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 standard of care</a:t>
            </a:r>
          </a:p>
          <a:p>
            <a:pPr marL="457200" algn="just" fontAlgn="base"/>
            <a:br>
              <a:rPr lang="en-GB" sz="2400" b="1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</a:br>
            <a:r>
              <a:rPr lang="en-GB" sz="2400" b="1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3 = 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Evidence shows a </a:t>
            </a:r>
            <a:r>
              <a:rPr lang="en-GB" sz="2400" u="sng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good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 standard of care</a:t>
            </a:r>
            <a:endParaRPr lang="en-GB" sz="2400" dirty="0">
              <a:solidFill>
                <a:schemeClr val="bg1">
                  <a:lumMod val="50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pPr marL="457200" algn="just" fontAlgn="base"/>
            <a:br>
              <a:rPr lang="en-GB" sz="2400" b="1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</a:br>
            <a:r>
              <a:rPr lang="en-GB" sz="2400" b="1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2 = 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Evidence shows </a:t>
            </a:r>
            <a:r>
              <a:rPr lang="en-GB" sz="2400" u="sng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shortfalls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in the standard of care</a:t>
            </a:r>
          </a:p>
          <a:p>
            <a:pPr marL="457200" algn="just" fontAlgn="base"/>
            <a:br>
              <a:rPr lang="en-GB" sz="2400" b="1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</a:br>
            <a:r>
              <a:rPr lang="en-GB" sz="2400" b="1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1 = 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Evidence shows </a:t>
            </a:r>
            <a:r>
              <a:rPr lang="en-GB" sz="2400" u="sng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significant shortfalls 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in the standard of care</a:t>
            </a:r>
          </a:p>
          <a:p>
            <a:pPr marL="457200" algn="just" fontAlgn="base"/>
            <a:endParaRPr lang="en-GB" sz="2400" dirty="0">
              <a:solidFill>
                <a:schemeClr val="bg1">
                  <a:lumMod val="50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pPr marL="457200" algn="just" fontAlgn="base"/>
            <a:endParaRPr lang="en-GB" sz="2400" dirty="0">
              <a:solidFill>
                <a:schemeClr val="bg1">
                  <a:lumMod val="50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588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A0735-2B7B-BC59-E1EF-11AA247AA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288" y="436178"/>
            <a:ext cx="8481408" cy="618730"/>
          </a:xfrm>
        </p:spPr>
        <p:txBody>
          <a:bodyPr/>
          <a:lstStyle/>
          <a:p>
            <a:r>
              <a:rPr lang="en-GB" dirty="0"/>
              <a:t>Reaching a Rating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24E19E-A6BB-6AA6-FB27-1E919535E0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6288" y="1466310"/>
            <a:ext cx="8775926" cy="4411976"/>
          </a:xfrm>
        </p:spPr>
        <p:txBody>
          <a:bodyPr>
            <a:normAutofit/>
          </a:bodyPr>
          <a:lstStyle/>
          <a:p>
            <a:pPr marL="457200" algn="just" fontAlgn="base"/>
            <a:endParaRPr lang="en-GB" dirty="0"/>
          </a:p>
          <a:p>
            <a:pPr marL="457200" algn="just" fontAlgn="base"/>
            <a:endParaRPr lang="en-GB" dirty="0"/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C0BB880F-4F34-331D-53F6-7D29354C1421}"/>
              </a:ext>
            </a:extLst>
          </p:cNvPr>
          <p:cNvGraphicFramePr>
            <a:graphicFrameLocks noGrp="1"/>
          </p:cNvGraphicFramePr>
          <p:nvPr/>
        </p:nvGraphicFramePr>
        <p:xfrm>
          <a:off x="497548" y="1203062"/>
          <a:ext cx="9822109" cy="4675224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739639">
                  <a:extLst>
                    <a:ext uri="{9D8B030D-6E8A-4147-A177-3AD203B41FA5}">
                      <a16:colId xmlns:a16="http://schemas.microsoft.com/office/drawing/2014/main" val="1581956155"/>
                    </a:ext>
                  </a:extLst>
                </a:gridCol>
                <a:gridCol w="7082470">
                  <a:extLst>
                    <a:ext uri="{9D8B030D-6E8A-4147-A177-3AD203B41FA5}">
                      <a16:colId xmlns:a16="http://schemas.microsoft.com/office/drawing/2014/main" val="3636012600"/>
                    </a:ext>
                  </a:extLst>
                </a:gridCol>
              </a:tblGrid>
              <a:tr h="1242302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597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Each evidence category score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597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 – </a:t>
                      </a:r>
                      <a:r>
                        <a:rPr lang="en-GB" b="0" dirty="0">
                          <a:solidFill>
                            <a:srgbClr val="00597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Exceptional </a:t>
                      </a:r>
                    </a:p>
                    <a:p>
                      <a:r>
                        <a:rPr lang="en-GB" dirty="0">
                          <a:solidFill>
                            <a:srgbClr val="00597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 – </a:t>
                      </a:r>
                      <a:r>
                        <a:rPr lang="en-GB" b="0" dirty="0">
                          <a:solidFill>
                            <a:srgbClr val="00597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Good</a:t>
                      </a:r>
                    </a:p>
                    <a:p>
                      <a:r>
                        <a:rPr lang="en-GB" dirty="0">
                          <a:solidFill>
                            <a:srgbClr val="00597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3 – </a:t>
                      </a:r>
                      <a:r>
                        <a:rPr lang="en-GB" b="0" dirty="0">
                          <a:solidFill>
                            <a:srgbClr val="00597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some shortfalls</a:t>
                      </a:r>
                    </a:p>
                    <a:p>
                      <a:r>
                        <a:rPr lang="en-GB" dirty="0">
                          <a:solidFill>
                            <a:srgbClr val="00597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4 – </a:t>
                      </a:r>
                      <a:r>
                        <a:rPr lang="en-GB" b="0" dirty="0">
                          <a:solidFill>
                            <a:srgbClr val="00597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significant shortfalls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1077190"/>
                  </a:ext>
                </a:extLst>
              </a:tr>
              <a:tr h="984941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00597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Quality statement score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rgbClr val="00597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Evidence category scores combined  </a:t>
                      </a:r>
                    </a:p>
                    <a:p>
                      <a:r>
                        <a:rPr lang="en-GB" sz="1800" b="1" dirty="0">
                          <a:solidFill>
                            <a:srgbClr val="00597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                         = </a:t>
                      </a:r>
                    </a:p>
                    <a:p>
                      <a:r>
                        <a:rPr lang="en-GB" sz="1800" dirty="0">
                          <a:solidFill>
                            <a:srgbClr val="00597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Each Quality Statement score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396555"/>
                  </a:ext>
                </a:extLst>
              </a:tr>
              <a:tr h="9849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solidFill>
                            <a:srgbClr val="00597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Key Question score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b="1" dirty="0">
                        <a:solidFill>
                          <a:srgbClr val="005970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rgbClr val="00597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All Quality statement scores combined </a:t>
                      </a:r>
                    </a:p>
                    <a:p>
                      <a:r>
                        <a:rPr lang="en-GB" sz="1800" dirty="0">
                          <a:solidFill>
                            <a:srgbClr val="00597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                     </a:t>
                      </a:r>
                      <a:r>
                        <a:rPr lang="en-GB" sz="1800" b="1" dirty="0">
                          <a:solidFill>
                            <a:srgbClr val="00597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= </a:t>
                      </a:r>
                    </a:p>
                    <a:p>
                      <a:r>
                        <a:rPr lang="en-GB" sz="1800" dirty="0">
                          <a:solidFill>
                            <a:srgbClr val="00597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Total Key question score (generates Key Q rating)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2347964"/>
                  </a:ext>
                </a:extLst>
              </a:tr>
              <a:tr h="1359815">
                <a:tc>
                  <a:txBody>
                    <a:bodyPr/>
                    <a:lstStyle/>
                    <a:p>
                      <a:endParaRPr lang="en-GB" b="1" dirty="0">
                        <a:solidFill>
                          <a:srgbClr val="005970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  <a:p>
                      <a:r>
                        <a:rPr lang="en-GB" b="1" dirty="0">
                          <a:solidFill>
                            <a:srgbClr val="00597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Key Question ratings aggregated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5970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  <a:p>
                      <a:r>
                        <a:rPr lang="en-GB" dirty="0">
                          <a:solidFill>
                            <a:srgbClr val="00597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25 – 38%    =    </a:t>
                      </a:r>
                      <a:r>
                        <a:rPr lang="en-GB" b="1" dirty="0">
                          <a:solidFill>
                            <a:srgbClr val="00597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</a:t>
                      </a:r>
                      <a:r>
                        <a:rPr lang="en-GB" dirty="0">
                          <a:solidFill>
                            <a:srgbClr val="00597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    Inadequate</a:t>
                      </a:r>
                    </a:p>
                    <a:p>
                      <a:r>
                        <a:rPr lang="en-GB" dirty="0">
                          <a:solidFill>
                            <a:srgbClr val="00597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39 – 62%    =    </a:t>
                      </a:r>
                      <a:r>
                        <a:rPr lang="en-GB" b="1" dirty="0">
                          <a:solidFill>
                            <a:srgbClr val="00597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</a:t>
                      </a:r>
                      <a:r>
                        <a:rPr lang="en-GB" dirty="0">
                          <a:solidFill>
                            <a:srgbClr val="00597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   Requires Improvement </a:t>
                      </a:r>
                    </a:p>
                    <a:p>
                      <a:r>
                        <a:rPr lang="en-GB" dirty="0">
                          <a:solidFill>
                            <a:srgbClr val="00597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63 – 87%    =    </a:t>
                      </a:r>
                      <a:r>
                        <a:rPr lang="en-GB" b="1" dirty="0">
                          <a:solidFill>
                            <a:srgbClr val="00597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3</a:t>
                      </a:r>
                      <a:r>
                        <a:rPr lang="en-GB" dirty="0">
                          <a:solidFill>
                            <a:srgbClr val="00597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   Good </a:t>
                      </a:r>
                    </a:p>
                    <a:p>
                      <a:r>
                        <a:rPr lang="en-GB" dirty="0">
                          <a:solidFill>
                            <a:srgbClr val="00597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Over 87%   =    </a:t>
                      </a:r>
                      <a:r>
                        <a:rPr lang="en-GB" b="1" dirty="0">
                          <a:solidFill>
                            <a:srgbClr val="00597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4 </a:t>
                      </a:r>
                      <a:r>
                        <a:rPr lang="en-GB" dirty="0">
                          <a:solidFill>
                            <a:srgbClr val="005970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  Outstanding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0533276"/>
                  </a:ext>
                </a:extLst>
              </a:tr>
            </a:tbl>
          </a:graphicData>
        </a:graphic>
      </p:graphicFrame>
      <p:sp>
        <p:nvSpPr>
          <p:cNvPr id="14" name="Arrow: Down 13">
            <a:extLst>
              <a:ext uri="{FF2B5EF4-FFF2-40B4-BE49-F238E27FC236}">
                <a16:creationId xmlns:a16="http://schemas.microsoft.com/office/drawing/2014/main" id="{E9ECECFE-32C3-FB04-EE0E-DB42F40B15DC}"/>
              </a:ext>
            </a:extLst>
          </p:cNvPr>
          <p:cNvSpPr/>
          <p:nvPr/>
        </p:nvSpPr>
        <p:spPr>
          <a:xfrm>
            <a:off x="1427386" y="2928266"/>
            <a:ext cx="302083" cy="38340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D02E509D-7C76-5308-3391-55AFC519F063}"/>
              </a:ext>
            </a:extLst>
          </p:cNvPr>
          <p:cNvSpPr/>
          <p:nvPr/>
        </p:nvSpPr>
        <p:spPr>
          <a:xfrm>
            <a:off x="1408331" y="1874938"/>
            <a:ext cx="302083" cy="38340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E5977B15-150E-E742-0E2E-889C5F44FDB0}"/>
              </a:ext>
            </a:extLst>
          </p:cNvPr>
          <p:cNvSpPr/>
          <p:nvPr/>
        </p:nvSpPr>
        <p:spPr>
          <a:xfrm>
            <a:off x="1417858" y="3855421"/>
            <a:ext cx="311611" cy="38340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3909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664D68-DD35-6975-D9C0-41912FB074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1569" y="2475545"/>
            <a:ext cx="9377223" cy="1096068"/>
          </a:xfrm>
        </p:spPr>
        <p:txBody>
          <a:bodyPr>
            <a:normAutofit/>
          </a:bodyPr>
          <a:lstStyle/>
          <a:p>
            <a:pPr algn="ctr"/>
            <a:r>
              <a:rPr lang="en-GB" sz="4800" dirty="0"/>
              <a:t>Issues with the SAF</a:t>
            </a:r>
          </a:p>
        </p:txBody>
      </p:sp>
    </p:spTree>
    <p:extLst>
      <p:ext uri="{BB962C8B-B14F-4D97-AF65-F5344CB8AC3E}">
        <p14:creationId xmlns:p14="http://schemas.microsoft.com/office/powerpoint/2010/main" val="3161676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A0735-2B7B-BC59-E1EF-11AA247AA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789" y="128790"/>
            <a:ext cx="8481408" cy="1117328"/>
          </a:xfrm>
        </p:spPr>
        <p:txBody>
          <a:bodyPr/>
          <a:lstStyle/>
          <a:p>
            <a:r>
              <a:rPr lang="en-GB" sz="4000" dirty="0"/>
              <a:t>Objections raised to SAF methodology</a:t>
            </a:r>
            <a:br>
              <a:rPr lang="en-GB" sz="4000" dirty="0"/>
            </a:br>
            <a:endParaRPr lang="en-GB" sz="4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24E19E-A6BB-6AA6-FB27-1E919535E0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3065" y="1635853"/>
            <a:ext cx="9047221" cy="4714613"/>
          </a:xfrm>
        </p:spPr>
        <p:txBody>
          <a:bodyPr>
            <a:normAutofit/>
          </a:bodyPr>
          <a:lstStyle/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GB" sz="2400" dirty="0">
                <a:ea typeface="Verdana" panose="020B0604030504040204" pitchFamily="34" charset="0"/>
              </a:rPr>
              <a:t>Some scores based on previous (out of date ratings)</a:t>
            </a:r>
            <a:br>
              <a:rPr lang="en-GB" sz="2400" dirty="0">
                <a:ea typeface="Verdana" panose="020B0604030504040204" pitchFamily="34" charset="0"/>
              </a:rPr>
            </a:br>
            <a:endParaRPr lang="en-GB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Those old ratings may have been based on one or two issues.</a:t>
            </a:r>
            <a:br>
              <a:rPr lang="en-GB" sz="2400" dirty="0"/>
            </a:br>
            <a:endParaRPr lang="en-GB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Lack of info on which quality statements will be reviewed.</a:t>
            </a:r>
            <a:br>
              <a:rPr lang="en-GB" sz="2400" dirty="0"/>
            </a:br>
            <a:endParaRPr lang="en-GB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How can providers provide balancing evidence?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628650" indent="-171450" algn="just" fontAlgn="base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9883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A0735-2B7B-BC59-E1EF-11AA247AA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789" y="405788"/>
            <a:ext cx="8481408" cy="563330"/>
          </a:xfrm>
        </p:spPr>
        <p:txBody>
          <a:bodyPr/>
          <a:lstStyle/>
          <a:p>
            <a:r>
              <a:rPr lang="en-GB" sz="4000" dirty="0"/>
              <a:t>CQC’s response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24E19E-A6BB-6AA6-FB27-1E919535E0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3065" y="1535185"/>
            <a:ext cx="9047221" cy="4714613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Essential to move from risk-based to predominantly planned approach.</a:t>
            </a:r>
          </a:p>
          <a:p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CQC needs to communicate better re: the number of quality statements to be reviewed.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Crossing threshold is the default position for inspections but CQC needs to change with the times through a desktop assessment process.</a:t>
            </a:r>
            <a:r>
              <a:rPr lang="en-GB" sz="2800" b="1" dirty="0"/>
              <a:t> </a:t>
            </a:r>
            <a:endParaRPr lang="en-GB" sz="2800" dirty="0"/>
          </a:p>
          <a:p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628650" indent="-171450" algn="just" fontAlgn="base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00483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A0735-2B7B-BC59-E1EF-11AA247AA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787" y="506455"/>
            <a:ext cx="8481408" cy="563330"/>
          </a:xfrm>
        </p:spPr>
        <p:txBody>
          <a:bodyPr/>
          <a:lstStyle/>
          <a:p>
            <a:r>
              <a:rPr lang="en-GB" sz="4000" dirty="0"/>
              <a:t>CQC response (cont’d)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24E19E-A6BB-6AA6-FB27-1E919535E0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0786" y="1527875"/>
            <a:ext cx="9047221" cy="471461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/>
              <a:t>Small increase in number of quality statements being reviewed (from 6-8 to 11 out of 34).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/>
              <a:t>March 2024, Ian Trenholm announced when previous rating was RI, all quality statements for that key question would be reviewed.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/>
              <a:t>June 2024, James Bullion said: “Our </a:t>
            </a:r>
            <a:r>
              <a:rPr lang="en-GB" sz="2200" u="sng" dirty="0"/>
              <a:t>intention</a:t>
            </a:r>
            <a:r>
              <a:rPr lang="en-GB" sz="2200" dirty="0"/>
              <a:t> is to review all of the quality statements in a key question where it was previously rated as inadequate or requires improvement. We’re keen to see improvements and enable people to move up to good and outstanding.”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/>
              <a:t>July 2024, Kate </a:t>
            </a:r>
            <a:r>
              <a:rPr lang="en-GB" sz="2200" dirty="0" err="1"/>
              <a:t>Terroni</a:t>
            </a:r>
            <a:r>
              <a:rPr lang="en-GB" sz="2200" dirty="0"/>
              <a:t> issued a public apology/acknowledged CQC got things wrong </a:t>
            </a:r>
            <a:r>
              <a:rPr lang="en-GB" sz="2200"/>
              <a:t>implementing the </a:t>
            </a:r>
            <a:r>
              <a:rPr lang="en-GB" sz="2200" dirty="0"/>
              <a:t>new regulatory approach.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200" dirty="0"/>
          </a:p>
          <a:p>
            <a:endParaRPr lang="en-GB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628650" indent="-171450" algn="just" fontAlgn="base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061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A0735-2B7B-BC59-E1EF-11AA247AA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787" y="506455"/>
            <a:ext cx="8481408" cy="563330"/>
          </a:xfrm>
        </p:spPr>
        <p:txBody>
          <a:bodyPr/>
          <a:lstStyle/>
          <a:p>
            <a:r>
              <a:rPr lang="en-GB" sz="4000" dirty="0"/>
              <a:t>Tips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24E19E-A6BB-6AA6-FB27-1E919535E0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0786" y="1527875"/>
            <a:ext cx="9047221" cy="471461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/>
              <a:t>Prepare a folder of evidence which sets out how you meet all 34 Quality Statements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/>
              <a:t>Use the FAC process.</a:t>
            </a:r>
            <a:br>
              <a:rPr lang="en-GB" sz="2200" dirty="0"/>
            </a:br>
            <a:endParaRPr lang="en-GB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/>
              <a:t>Start this early.  The portal is fiddly.</a:t>
            </a:r>
            <a:br>
              <a:rPr lang="en-GB" sz="2200" dirty="0"/>
            </a:br>
            <a:endParaRPr lang="en-GB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/>
              <a:t>Draft it in Word first to comply with 2000 character limit.</a:t>
            </a:r>
            <a:br>
              <a:rPr lang="en-GB" sz="2200" dirty="0"/>
            </a:br>
            <a:endParaRPr lang="en-GB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/>
              <a:t>Line up your evidence with your points.</a:t>
            </a:r>
            <a:br>
              <a:rPr lang="en-GB" sz="2200" dirty="0"/>
            </a:br>
            <a:endParaRPr lang="en-GB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/>
              <a:t>We can help.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628650" indent="-171450" algn="just" fontAlgn="base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07416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FF5610-773A-BA69-0CD8-49F0E0CFCB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3122" y="2332932"/>
            <a:ext cx="8113712" cy="1254330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GB" sz="5400" dirty="0"/>
              <a:t>The Duty of Candour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9B8652-BA57-825E-38CA-001F4E7E7F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3900" y="4481635"/>
            <a:ext cx="6200775" cy="684213"/>
          </a:xfrm>
        </p:spPr>
        <p:txBody>
          <a:bodyPr>
            <a:normAutofit/>
          </a:bodyPr>
          <a:lstStyle/>
          <a:p>
            <a:r>
              <a:rPr lang="en-GB" sz="2000" dirty="0"/>
              <a:t>Mei-Ling Huang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0052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3AF26-B328-EDF4-A618-05792EA35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038" y="725234"/>
            <a:ext cx="9471543" cy="563330"/>
          </a:xfrm>
        </p:spPr>
        <p:txBody>
          <a:bodyPr/>
          <a:lstStyle/>
          <a:p>
            <a:r>
              <a:rPr lang="en-GB" sz="4000" dirty="0"/>
              <a:t>What is the Duty of Candour?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2F009B-320A-E22F-6FFD-B31A037B77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71592" y="1496373"/>
            <a:ext cx="9111343" cy="4413940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kern="100" spc="-25" dirty="0">
                <a:effectLst/>
                <a:ea typeface="Calibri" panose="020F0502020204030204" pitchFamily="34" charset="0"/>
              </a:rPr>
              <a:t>Purpose of the duty of candour - to ensure that care providers are open and transparent with service users when something goes wrong.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kern="100" spc="-25" dirty="0">
                <a:effectLst/>
                <a:ea typeface="Calibri" panose="020F0502020204030204" pitchFamily="34" charset="0"/>
              </a:rPr>
              <a:t>Two types of duty of candour: (a) the professional duty; and (b) the statutory duty. </a:t>
            </a:r>
            <a:endParaRPr lang="en-GB" sz="1800" kern="100" dirty="0">
              <a:effectLst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kern="0" dirty="0">
                <a:effectLst/>
                <a:ea typeface="Calibri" panose="020F0502020204030204" pitchFamily="34" charset="0"/>
              </a:rPr>
              <a:t> </a:t>
            </a:r>
            <a:r>
              <a:rPr lang="en-GB" sz="1800" b="1" kern="100" spc="-25" dirty="0">
                <a:effectLst/>
                <a:ea typeface="Calibri" panose="020F0502020204030204" pitchFamily="34" charset="0"/>
              </a:rPr>
              <a:t>Regulation 20</a:t>
            </a:r>
            <a:r>
              <a:rPr lang="en-GB" sz="1800" b="1" kern="100" spc="-25" dirty="0">
                <a:ea typeface="Calibri" panose="020F0502020204030204" pitchFamily="34" charset="0"/>
              </a:rPr>
              <a:t> </a:t>
            </a:r>
            <a:r>
              <a:rPr lang="en-GB" sz="1800" kern="100" spc="-25" dirty="0">
                <a:ea typeface="Calibri" panose="020F0502020204030204" pitchFamily="34" charset="0"/>
              </a:rPr>
              <a:t>- </a:t>
            </a:r>
            <a:r>
              <a:rPr lang="en-GB" sz="1800" kern="100" spc="-25" dirty="0">
                <a:effectLst/>
                <a:ea typeface="Calibri" panose="020F0502020204030204" pitchFamily="34" charset="0"/>
              </a:rPr>
              <a:t>‘notifiable safety incidents’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kern="100" spc="-25" dirty="0">
                <a:effectLst/>
                <a:ea typeface="Calibri" panose="020F0502020204030204" pitchFamily="34" charset="0"/>
              </a:rPr>
              <a:t>Must be reported to CQC to comply with the statutory duty of candour.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kern="100" spc="-25" dirty="0">
                <a:ea typeface="Calibri" panose="020F0502020204030204" pitchFamily="34" charset="0"/>
              </a:rPr>
              <a:t>Is something </a:t>
            </a:r>
            <a:r>
              <a:rPr lang="en-GB" sz="1800" kern="100" spc="-25" dirty="0">
                <a:effectLst/>
                <a:ea typeface="Calibri" panose="020F0502020204030204" pitchFamily="34" charset="0"/>
              </a:rPr>
              <a:t>a </a:t>
            </a:r>
            <a:r>
              <a:rPr lang="en-GB" sz="1800" kern="0" spc="-25" dirty="0">
                <a:effectLst/>
                <a:ea typeface="Times New Roman" panose="02020603050405020304" pitchFamily="18" charset="0"/>
              </a:rPr>
              <a:t>notifiable safety incident?  Three questions:  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1800" kern="0" spc="-25" dirty="0">
                <a:effectLst/>
                <a:ea typeface="Times New Roman" panose="02020603050405020304" pitchFamily="18" charset="0"/>
              </a:rPr>
              <a:t>Did something unintended or unexpected happen to a service user during care or treatment?</a:t>
            </a:r>
            <a:endParaRPr lang="en-GB" sz="1800" kern="100" dirty="0">
              <a:effectLst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en-GB" sz="1800" kern="0" spc="-25" dirty="0">
                <a:effectLst/>
                <a:ea typeface="Times New Roman" panose="02020603050405020304" pitchFamily="18" charset="0"/>
              </a:rPr>
              <a:t>Did it occur during the provision of a regulated activity, i.e., during the provision of personal care?</a:t>
            </a:r>
            <a:endParaRPr lang="en-GB" sz="1800" kern="100" dirty="0">
              <a:effectLst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1800" kern="0" spc="-25" dirty="0">
                <a:effectLst/>
                <a:ea typeface="Times New Roman" panose="02020603050405020304" pitchFamily="18" charset="0"/>
              </a:rPr>
              <a:t>In the reasonable opinion of a healthcare professional, has it already or might it, result in death, or severe or moderate harm to the person receiving care?</a:t>
            </a:r>
            <a:endParaRPr lang="en-GB" sz="1800" kern="100" dirty="0">
              <a:effectLst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kern="0" spc="-25" dirty="0">
                <a:effectLst/>
                <a:ea typeface="Times New Roman" panose="02020603050405020304" pitchFamily="18" charset="0"/>
              </a:rPr>
              <a:t> If you answer ‘yes’ to </a:t>
            </a:r>
            <a:r>
              <a:rPr lang="en-GB" sz="1800" b="1" kern="0" spc="-25" dirty="0">
                <a:effectLst/>
                <a:ea typeface="Times New Roman" panose="02020603050405020304" pitchFamily="18" charset="0"/>
              </a:rPr>
              <a:t>all three </a:t>
            </a:r>
            <a:r>
              <a:rPr lang="en-GB" sz="1800" kern="0" spc="-25" dirty="0">
                <a:effectLst/>
                <a:ea typeface="Times New Roman" panose="02020603050405020304" pitchFamily="18" charset="0"/>
              </a:rPr>
              <a:t>of these questions, it’s a notifiable safety incident. </a:t>
            </a:r>
            <a:endParaRPr lang="en-GB" sz="1800" kern="100" dirty="0">
              <a:effectLst/>
              <a:ea typeface="Calibri" panose="020F0502020204030204" pitchFamily="34" charset="0"/>
            </a:endParaRPr>
          </a:p>
          <a:p>
            <a:endParaRPr lang="en-GB" sz="2600" dirty="0"/>
          </a:p>
        </p:txBody>
      </p:sp>
    </p:spTree>
    <p:extLst>
      <p:ext uri="{BB962C8B-B14F-4D97-AF65-F5344CB8AC3E}">
        <p14:creationId xmlns:p14="http://schemas.microsoft.com/office/powerpoint/2010/main" val="71432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3AF26-B328-EDF4-A618-05792EA35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038" y="725234"/>
            <a:ext cx="9471543" cy="563330"/>
          </a:xfrm>
        </p:spPr>
        <p:txBody>
          <a:bodyPr/>
          <a:lstStyle/>
          <a:p>
            <a:r>
              <a:rPr lang="en-GB" sz="4000" dirty="0"/>
              <a:t>The importance of robust processes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2F009B-320A-E22F-6FFD-B31A037B77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71592" y="1496373"/>
            <a:ext cx="9111343" cy="4413940"/>
          </a:xfrm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2000" kern="1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Robust processes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>
                    <a:lumMod val="50000"/>
                  </a:schemeClr>
                </a:solidFill>
              </a:rPr>
              <a:t>Culture of openness and transparency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>
                    <a:lumMod val="50000"/>
                  </a:schemeClr>
                </a:solidFill>
              </a:rPr>
              <a:t>Strong safety and learning culture - promote 'learning for safety’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>
                    <a:lumMod val="50000"/>
                  </a:schemeClr>
                </a:solidFill>
              </a:rPr>
              <a:t>Staff supported to be open and transparent when something goes wrong</a:t>
            </a:r>
          </a:p>
          <a:p>
            <a:pPr algn="just"/>
            <a:r>
              <a:rPr lang="en-GB" sz="1800" spc="-25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 </a:t>
            </a:r>
            <a:r>
              <a:rPr lang="en-GB" sz="2000" spc="-25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Meeting the duty of candour requirement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800" spc="-25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R</a:t>
            </a:r>
            <a:r>
              <a:rPr lang="en-GB" sz="1800" spc="-25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egistered person </a:t>
            </a:r>
            <a:r>
              <a:rPr lang="en-GB" sz="1800" spc="-25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must inform </a:t>
            </a:r>
            <a:r>
              <a:rPr lang="en-GB" sz="18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the person/representative about the incident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Provide an account about what is known at the time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S</a:t>
            </a:r>
            <a:r>
              <a:rPr lang="en-GB" sz="18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et out what the next steps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800" spc="-25" dirty="0">
                <a:solidFill>
                  <a:schemeClr val="bg1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Apologise for the harm caused</a:t>
            </a:r>
            <a:endParaRPr lang="en-GB" sz="1800" dirty="0">
              <a:solidFill>
                <a:schemeClr val="bg1">
                  <a:lumMod val="50000"/>
                </a:schemeClr>
              </a:solidFill>
              <a:effectLst/>
              <a:ea typeface="Calibri" panose="020F0502020204030204" pitchFamily="34" charset="0"/>
            </a:endParaRPr>
          </a:p>
          <a:p>
            <a:endParaRPr lang="en-GB" sz="2600" dirty="0"/>
          </a:p>
        </p:txBody>
      </p:sp>
    </p:spTree>
    <p:extLst>
      <p:ext uri="{BB962C8B-B14F-4D97-AF65-F5344CB8AC3E}">
        <p14:creationId xmlns:p14="http://schemas.microsoft.com/office/powerpoint/2010/main" val="2974689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B3458-BFF6-1026-2299-DC3D4A631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892" y="346401"/>
            <a:ext cx="8076911" cy="618730"/>
          </a:xfrm>
        </p:spPr>
        <p:txBody>
          <a:bodyPr/>
          <a:lstStyle/>
          <a:p>
            <a:r>
              <a:rPr lang="en-GB" dirty="0"/>
              <a:t>Session Overview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250A927-8B70-6D68-E2DC-935CAFDCEA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6892" y="1055078"/>
            <a:ext cx="9959118" cy="4800600"/>
          </a:xfrm>
        </p:spPr>
        <p:txBody>
          <a:bodyPr>
            <a:normAutofit/>
          </a:bodyPr>
          <a:lstStyle/>
          <a:p>
            <a:r>
              <a:rPr lang="en-GB" sz="3300" dirty="0"/>
              <a:t>Mei-Ling Huang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3300" dirty="0"/>
              <a:t>CQC’s Single Assessment Framework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3300" dirty="0"/>
              <a:t>The Duty of Candour </a:t>
            </a:r>
          </a:p>
          <a:p>
            <a:endParaRPr lang="en-GB" sz="3300" dirty="0"/>
          </a:p>
          <a:p>
            <a:r>
              <a:rPr lang="en-GB" sz="3300" dirty="0"/>
              <a:t>Anna Fee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3300" dirty="0"/>
              <a:t>Inquests</a:t>
            </a:r>
            <a:endParaRPr lang="en-GB" sz="2400" dirty="0"/>
          </a:p>
          <a:p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5847102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3AF26-B328-EDF4-A618-05792EA35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038" y="725234"/>
            <a:ext cx="9471543" cy="563330"/>
          </a:xfrm>
        </p:spPr>
        <p:txBody>
          <a:bodyPr/>
          <a:lstStyle/>
          <a:p>
            <a:r>
              <a:rPr lang="en-GB" sz="4000" dirty="0"/>
              <a:t>The implications of getting it wrong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2F009B-320A-E22F-6FFD-B31A037B77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71592" y="1496373"/>
            <a:ext cx="9111343" cy="4413940"/>
          </a:xfrm>
        </p:spPr>
        <p:txBody>
          <a:bodyPr>
            <a:norm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800" spc="-25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ultimate responsibility rests with the registered person.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800" spc="-25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CQC does not investigate every notifiable safety incident, </a:t>
            </a:r>
            <a:r>
              <a:rPr lang="en-GB" sz="1800" u="sng" spc="-25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but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800" spc="-25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Where CQC believes that Regulation 20 has not been complied with, it can use enforcement powers. 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2600" dirty="0"/>
          </a:p>
        </p:txBody>
      </p:sp>
    </p:spTree>
    <p:extLst>
      <p:ext uri="{BB962C8B-B14F-4D97-AF65-F5344CB8AC3E}">
        <p14:creationId xmlns:p14="http://schemas.microsoft.com/office/powerpoint/2010/main" val="40906166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3AF26-B328-EDF4-A618-05792EA35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038" y="725234"/>
            <a:ext cx="9471543" cy="563330"/>
          </a:xfrm>
        </p:spPr>
        <p:txBody>
          <a:bodyPr/>
          <a:lstStyle/>
          <a:p>
            <a:r>
              <a:rPr lang="en-GB" sz="4000" dirty="0"/>
              <a:t>DHSC review of Duty of Candour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2F009B-320A-E22F-6FFD-B31A037B77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71592" y="1496373"/>
            <a:ext cx="9111343" cy="4413940"/>
          </a:xfrm>
        </p:spPr>
        <p:txBody>
          <a:bodyPr>
            <a:normAutofit/>
          </a:bodyPr>
          <a:lstStyle/>
          <a:p>
            <a:r>
              <a:rPr lang="en-GB" sz="1800" kern="100" dirty="0">
                <a:effectLst/>
                <a:ea typeface="Calibri" panose="020F0502020204030204" pitchFamily="34" charset="0"/>
              </a:rPr>
              <a:t>The Department of Health and Social Care (“DHSC”) is reviewing the statutory duty of candour and how it applies to health and social care providers in England. </a:t>
            </a:r>
          </a:p>
          <a:p>
            <a:endParaRPr lang="en-GB" sz="1800" kern="100" dirty="0">
              <a:effectLst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kern="1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Purpose of review: to understand to what extent the duty of candour is honoured, monitored and enforced. </a:t>
            </a:r>
          </a:p>
          <a:p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kern="100" dirty="0">
                <a:effectLst/>
                <a:ea typeface="Calibri" panose="020F0502020204030204" pitchFamily="34" charset="0"/>
              </a:rPr>
              <a:t>DHSC called for evidence of how the duty of candour is working in practice.</a:t>
            </a:r>
          </a:p>
          <a:p>
            <a:endParaRPr lang="en-GB" sz="1800" kern="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kern="100" dirty="0"/>
              <a:t>The call for evidence closed on 29 May 2024.  </a:t>
            </a:r>
          </a:p>
          <a:p>
            <a:endParaRPr lang="en-GB" sz="1800" kern="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kern="100" dirty="0"/>
              <a:t>Not clear when they will publish the results.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4194782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3AF26-B328-EDF4-A618-05792EA35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038" y="725234"/>
            <a:ext cx="9471543" cy="563330"/>
          </a:xfrm>
        </p:spPr>
        <p:txBody>
          <a:bodyPr/>
          <a:lstStyle/>
          <a:p>
            <a:r>
              <a:rPr lang="en-GB" sz="4000" dirty="0"/>
              <a:t>Key points to takeaway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2F009B-320A-E22F-6FFD-B31A037B77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71592" y="1496373"/>
            <a:ext cx="9111343" cy="4413940"/>
          </a:xfrm>
        </p:spPr>
        <p:txBody>
          <a:bodyPr>
            <a:normAutofit/>
          </a:bodyPr>
          <a:lstStyle/>
          <a:p>
            <a:r>
              <a:rPr lang="en-GB" sz="1800" kern="1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Given that the DHSC is reviewing how the statutory duty of candour is working in practice, it is likely that this will become a CQC ‘hot topic’. </a:t>
            </a:r>
          </a:p>
          <a:p>
            <a:r>
              <a:rPr lang="en-GB" sz="1800" kern="1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 would be sensible to review </a:t>
            </a:r>
            <a:r>
              <a:rPr lang="en-GB" sz="1800" kern="100" dirty="0"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your</a:t>
            </a:r>
            <a:r>
              <a:rPr lang="en-GB" sz="1800" kern="1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duty of candour systems and processes to ensure that they are robust and effective. 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9253055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FF5610-773A-BA69-0CD8-49F0E0CFCB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3122" y="2332932"/>
            <a:ext cx="8113712" cy="1254330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GB" sz="5400" dirty="0"/>
              <a:t>Inquests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E16B55-8F95-F4E4-E14B-524F98DC20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3900" y="4481635"/>
            <a:ext cx="6200775" cy="684213"/>
          </a:xfrm>
        </p:spPr>
        <p:txBody>
          <a:bodyPr>
            <a:normAutofit/>
          </a:bodyPr>
          <a:lstStyle/>
          <a:p>
            <a:r>
              <a:rPr lang="en-GB" sz="2000" dirty="0"/>
              <a:t>Anna Fee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25305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3AF26-B328-EDF4-A618-05792EA35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038" y="725234"/>
            <a:ext cx="9471543" cy="563330"/>
          </a:xfrm>
        </p:spPr>
        <p:txBody>
          <a:bodyPr/>
          <a:lstStyle/>
          <a:p>
            <a:r>
              <a:rPr lang="en-GB" sz="4000" dirty="0"/>
              <a:t>The Purpose of an Inquest (1)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2F009B-320A-E22F-6FFD-B31A037B77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71592" y="1496373"/>
            <a:ext cx="9111343" cy="4413940"/>
          </a:xfrm>
        </p:spPr>
        <p:txBody>
          <a:bodyPr>
            <a:normAutofit/>
          </a:bodyPr>
          <a:lstStyle/>
          <a:p>
            <a:r>
              <a:rPr lang="en-GB" sz="2600" b="1" dirty="0">
                <a:solidFill>
                  <a:schemeClr val="bg1">
                    <a:lumMod val="50000"/>
                  </a:schemeClr>
                </a:solidFill>
              </a:rPr>
              <a:t>To answer 4 questions:</a:t>
            </a:r>
          </a:p>
          <a:p>
            <a:endParaRPr lang="en-GB" sz="2600" b="1" dirty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en-GB" sz="2600" dirty="0">
                <a:solidFill>
                  <a:schemeClr val="bg1">
                    <a:lumMod val="50000"/>
                  </a:schemeClr>
                </a:solidFill>
              </a:rPr>
              <a:t>Who?</a:t>
            </a:r>
          </a:p>
          <a:p>
            <a:pPr marL="457200" indent="-457200">
              <a:buAutoNum type="arabicPeriod"/>
            </a:pPr>
            <a:r>
              <a:rPr lang="en-GB" sz="2600" dirty="0">
                <a:solidFill>
                  <a:schemeClr val="bg1">
                    <a:lumMod val="50000"/>
                  </a:schemeClr>
                </a:solidFill>
              </a:rPr>
              <a:t>When?</a:t>
            </a:r>
          </a:p>
          <a:p>
            <a:pPr marL="457200" indent="-457200">
              <a:buAutoNum type="arabicPeriod"/>
            </a:pPr>
            <a:r>
              <a:rPr lang="en-GB" sz="2600" dirty="0">
                <a:solidFill>
                  <a:schemeClr val="bg1">
                    <a:lumMod val="50000"/>
                  </a:schemeClr>
                </a:solidFill>
              </a:rPr>
              <a:t>Where?</a:t>
            </a:r>
          </a:p>
          <a:p>
            <a:pPr marL="457200" indent="-457200">
              <a:buAutoNum type="arabicPeriod"/>
            </a:pPr>
            <a:r>
              <a:rPr lang="en-GB" sz="2600" dirty="0">
                <a:solidFill>
                  <a:schemeClr val="bg1">
                    <a:lumMod val="50000"/>
                  </a:schemeClr>
                </a:solidFill>
              </a:rPr>
              <a:t>How? </a:t>
            </a:r>
          </a:p>
          <a:p>
            <a:endParaRPr lang="en-GB" sz="26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 sz="2600" dirty="0">
                <a:solidFill>
                  <a:schemeClr val="bg1">
                    <a:lumMod val="50000"/>
                  </a:schemeClr>
                </a:solidFill>
              </a:rPr>
              <a:t>And in Article 2 cases, the wider circumstances </a:t>
            </a:r>
            <a:endParaRPr lang="en-GB" sz="2600" dirty="0"/>
          </a:p>
        </p:txBody>
      </p:sp>
    </p:spTree>
    <p:extLst>
      <p:ext uri="{BB962C8B-B14F-4D97-AF65-F5344CB8AC3E}">
        <p14:creationId xmlns:p14="http://schemas.microsoft.com/office/powerpoint/2010/main" val="6307491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3AF26-B328-EDF4-A618-05792EA35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038" y="725234"/>
            <a:ext cx="9471543" cy="563330"/>
          </a:xfrm>
        </p:spPr>
        <p:txBody>
          <a:bodyPr/>
          <a:lstStyle/>
          <a:p>
            <a:r>
              <a:rPr lang="en-GB" sz="4000" dirty="0"/>
              <a:t>The purpose of an Inquest (2)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2F009B-320A-E22F-6FFD-B31A037B77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13330" y="1663427"/>
            <a:ext cx="9111343" cy="441394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An enquiry to establish fact </a:t>
            </a:r>
          </a:p>
          <a:p>
            <a:endParaRPr lang="en-GB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Not to apportion blame </a:t>
            </a:r>
          </a:p>
          <a:p>
            <a:endParaRPr lang="en-GB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Not to suggest civil or criminal liability </a:t>
            </a:r>
          </a:p>
        </p:txBody>
      </p:sp>
    </p:spTree>
    <p:extLst>
      <p:ext uri="{BB962C8B-B14F-4D97-AF65-F5344CB8AC3E}">
        <p14:creationId xmlns:p14="http://schemas.microsoft.com/office/powerpoint/2010/main" val="36299789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3AF26-B328-EDF4-A618-05792EA35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384" y="515325"/>
            <a:ext cx="9471543" cy="563330"/>
          </a:xfrm>
        </p:spPr>
        <p:txBody>
          <a:bodyPr/>
          <a:lstStyle/>
          <a:p>
            <a:r>
              <a:rPr lang="en-GB" sz="4000" dirty="0"/>
              <a:t>When will an inquest be held?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2F009B-320A-E22F-6FFD-B31A037B77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45215" y="1436507"/>
            <a:ext cx="9111343" cy="4413940"/>
          </a:xfrm>
        </p:spPr>
        <p:txBody>
          <a:bodyPr>
            <a:normAutofit fontScale="92500" lnSpcReduction="10000"/>
          </a:bodyPr>
          <a:lstStyle/>
          <a:p>
            <a:r>
              <a:rPr lang="en-GB" sz="2700" b="1" dirty="0">
                <a:solidFill>
                  <a:schemeClr val="bg1">
                    <a:lumMod val="50000"/>
                  </a:schemeClr>
                </a:solidFill>
              </a:rPr>
              <a:t>When the deceased person died:</a:t>
            </a:r>
          </a:p>
          <a:p>
            <a:endParaRPr lang="en-GB" sz="27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700" dirty="0">
                <a:solidFill>
                  <a:schemeClr val="bg1">
                    <a:lumMod val="50000"/>
                  </a:schemeClr>
                </a:solidFill>
              </a:rPr>
              <a:t>A violent death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7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700" dirty="0">
                <a:solidFill>
                  <a:schemeClr val="bg1">
                    <a:lumMod val="50000"/>
                  </a:schemeClr>
                </a:solidFill>
              </a:rPr>
              <a:t>An unnatural death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7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700" dirty="0">
                <a:solidFill>
                  <a:schemeClr val="bg1">
                    <a:lumMod val="50000"/>
                  </a:schemeClr>
                </a:solidFill>
              </a:rPr>
              <a:t>Cause of death is unknown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7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700" dirty="0">
                <a:solidFill>
                  <a:schemeClr val="bg1">
                    <a:lumMod val="50000"/>
                  </a:schemeClr>
                </a:solidFill>
              </a:rPr>
              <a:t>Whilst in custody or state detention (Article 2) – applies to those detained under MHA 1983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57356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FF5610-773A-BA69-0CD8-49F0E0CFCB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3122" y="2332932"/>
            <a:ext cx="8113712" cy="1254330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GB" sz="5400" dirty="0"/>
              <a:t>Preparing for an Inquest</a:t>
            </a:r>
          </a:p>
        </p:txBody>
      </p:sp>
    </p:spTree>
    <p:extLst>
      <p:ext uri="{BB962C8B-B14F-4D97-AF65-F5344CB8AC3E}">
        <p14:creationId xmlns:p14="http://schemas.microsoft.com/office/powerpoint/2010/main" val="983536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3AF26-B328-EDF4-A618-05792EA35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038" y="725234"/>
            <a:ext cx="9471543" cy="563330"/>
          </a:xfrm>
        </p:spPr>
        <p:txBody>
          <a:bodyPr/>
          <a:lstStyle/>
          <a:p>
            <a:r>
              <a:rPr lang="en-GB" sz="4000" dirty="0"/>
              <a:t>Preparing for an Inquest (1)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2F009B-320A-E22F-6FFD-B31A037B77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23376" y="1682692"/>
            <a:ext cx="9111343" cy="4413940"/>
          </a:xfrm>
        </p:spPr>
        <p:txBody>
          <a:bodyPr>
            <a:norm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800" b="0" dirty="0">
                <a:solidFill>
                  <a:schemeClr val="bg1">
                    <a:lumMod val="50000"/>
                  </a:schemeClr>
                </a:solidFill>
              </a:rPr>
              <a:t>Benefits to becoming involved early on</a:t>
            </a:r>
          </a:p>
          <a:p>
            <a:pPr lvl="1"/>
            <a:endParaRPr lang="en-GB" sz="2800" b="0" dirty="0">
              <a:solidFill>
                <a:schemeClr val="bg1">
                  <a:lumMod val="50000"/>
                </a:schemeClr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800" b="0" dirty="0">
                <a:solidFill>
                  <a:schemeClr val="bg1">
                    <a:lumMod val="50000"/>
                  </a:schemeClr>
                </a:solidFill>
              </a:rPr>
              <a:t>Being prepared can help to achieve a good outcome</a:t>
            </a:r>
          </a:p>
          <a:p>
            <a:pPr lvl="1"/>
            <a:endParaRPr lang="en-GB" sz="2800" b="0" dirty="0">
              <a:solidFill>
                <a:schemeClr val="bg1">
                  <a:lumMod val="50000"/>
                </a:schemeClr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800" b="0" dirty="0">
                <a:solidFill>
                  <a:schemeClr val="bg1">
                    <a:lumMod val="50000"/>
                  </a:schemeClr>
                </a:solidFill>
              </a:rPr>
              <a:t>Adverse findings = negative impact on business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GB" sz="25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18246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3AF26-B328-EDF4-A618-05792EA35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038" y="725234"/>
            <a:ext cx="9471543" cy="563330"/>
          </a:xfrm>
        </p:spPr>
        <p:txBody>
          <a:bodyPr/>
          <a:lstStyle/>
          <a:p>
            <a:r>
              <a:rPr lang="en-GB" sz="4000" dirty="0"/>
              <a:t>Preparing for an Inquest (2)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2F009B-320A-E22F-6FFD-B31A037B77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23376" y="1682692"/>
            <a:ext cx="9111343" cy="4413940"/>
          </a:xfrm>
        </p:spPr>
        <p:txBody>
          <a:bodyPr>
            <a:normAutofit/>
          </a:bodyPr>
          <a:lstStyle/>
          <a:p>
            <a:pPr lvl="1"/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Internal</a:t>
            </a:r>
          </a:p>
          <a:p>
            <a:pPr lvl="1"/>
            <a:endParaRPr lang="en-GB" sz="2800" b="0" dirty="0">
              <a:solidFill>
                <a:schemeClr val="bg1">
                  <a:lumMod val="50000"/>
                </a:schemeClr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800" b="0" dirty="0">
                <a:solidFill>
                  <a:schemeClr val="bg1">
                    <a:lumMod val="50000"/>
                  </a:schemeClr>
                </a:solidFill>
              </a:rPr>
              <a:t>Conduct investigation – into the circumstances using someone independent if possible.</a:t>
            </a:r>
          </a:p>
          <a:p>
            <a:pPr lvl="1"/>
            <a:endParaRPr lang="en-GB" sz="2800" b="0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External </a:t>
            </a:r>
          </a:p>
          <a:p>
            <a:pPr lvl="1"/>
            <a:endParaRPr lang="en-GB" sz="2800" b="0" dirty="0">
              <a:solidFill>
                <a:schemeClr val="bg1">
                  <a:lumMod val="50000"/>
                </a:schemeClr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800" b="0" dirty="0">
                <a:solidFill>
                  <a:schemeClr val="bg1">
                    <a:lumMod val="50000"/>
                  </a:schemeClr>
                </a:solidFill>
              </a:rPr>
              <a:t>Seek legal advice at an early stage.</a:t>
            </a:r>
            <a:endParaRPr lang="en-GB" sz="2800" b="0" dirty="0"/>
          </a:p>
        </p:txBody>
      </p:sp>
    </p:spTree>
    <p:extLst>
      <p:ext uri="{BB962C8B-B14F-4D97-AF65-F5344CB8AC3E}">
        <p14:creationId xmlns:p14="http://schemas.microsoft.com/office/powerpoint/2010/main" val="3342493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FF5610-773A-BA69-0CD8-49F0E0CFCB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3122" y="2332932"/>
            <a:ext cx="8113712" cy="1254330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GB" sz="5400" dirty="0"/>
              <a:t>The Single Assessment Framework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9B8652-BA57-825E-38CA-001F4E7E7F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3900" y="4481635"/>
            <a:ext cx="6200775" cy="684213"/>
          </a:xfrm>
        </p:spPr>
        <p:txBody>
          <a:bodyPr>
            <a:normAutofit/>
          </a:bodyPr>
          <a:lstStyle/>
          <a:p>
            <a:r>
              <a:rPr lang="en-GB" sz="2000" dirty="0"/>
              <a:t>Mei-Ling Huang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52659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3AF26-B328-EDF4-A618-05792EA35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038" y="725234"/>
            <a:ext cx="9471543" cy="563330"/>
          </a:xfrm>
        </p:spPr>
        <p:txBody>
          <a:bodyPr/>
          <a:lstStyle/>
          <a:p>
            <a:r>
              <a:rPr lang="en-GB" sz="4000" dirty="0"/>
              <a:t>Legal Advice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2F009B-320A-E22F-6FFD-B31A037B77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23376" y="1682692"/>
            <a:ext cx="9111343" cy="4413940"/>
          </a:xfrm>
        </p:spPr>
        <p:txBody>
          <a:bodyPr>
            <a:norm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800" b="0" dirty="0">
                <a:solidFill>
                  <a:schemeClr val="bg1">
                    <a:lumMod val="50000"/>
                  </a:schemeClr>
                </a:solidFill>
              </a:rPr>
              <a:t>Lawyers review &amp; analyse documentation to identify issues. </a:t>
            </a:r>
          </a:p>
          <a:p>
            <a:pPr lvl="1"/>
            <a:endParaRPr lang="en-GB" sz="2800" b="0" dirty="0">
              <a:solidFill>
                <a:schemeClr val="bg1">
                  <a:lumMod val="50000"/>
                </a:schemeClr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800" b="0" dirty="0">
                <a:solidFill>
                  <a:schemeClr val="bg1">
                    <a:lumMod val="50000"/>
                  </a:schemeClr>
                </a:solidFill>
              </a:rPr>
              <a:t>If managed properly, this reduces risk further down the line. </a:t>
            </a:r>
          </a:p>
          <a:p>
            <a:pPr lvl="1"/>
            <a:endParaRPr lang="en-GB" sz="2800" b="0" dirty="0">
              <a:solidFill>
                <a:schemeClr val="bg1">
                  <a:lumMod val="50000"/>
                </a:schemeClr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800" b="0" dirty="0">
                <a:solidFill>
                  <a:schemeClr val="bg1">
                    <a:lumMod val="50000"/>
                  </a:schemeClr>
                </a:solidFill>
              </a:rPr>
              <a:t>Act as point of contact with the Coroner’s office. </a:t>
            </a:r>
          </a:p>
        </p:txBody>
      </p:sp>
    </p:spTree>
    <p:extLst>
      <p:ext uri="{BB962C8B-B14F-4D97-AF65-F5344CB8AC3E}">
        <p14:creationId xmlns:p14="http://schemas.microsoft.com/office/powerpoint/2010/main" val="21878421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3AF26-B328-EDF4-A618-05792EA35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038" y="725234"/>
            <a:ext cx="9471543" cy="563330"/>
          </a:xfrm>
        </p:spPr>
        <p:txBody>
          <a:bodyPr/>
          <a:lstStyle/>
          <a:p>
            <a:r>
              <a:rPr lang="en-GB" sz="4000" dirty="0"/>
              <a:t>Legal Advice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2F009B-320A-E22F-6FFD-B31A037B77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0238" y="1397355"/>
            <a:ext cx="9111343" cy="4413940"/>
          </a:xfrm>
        </p:spPr>
        <p:txBody>
          <a:bodyPr>
            <a:normAutofit/>
          </a:bodyPr>
          <a:lstStyle/>
          <a:p>
            <a:pPr lvl="1"/>
            <a:r>
              <a:rPr lang="en-GB" sz="2400" dirty="0">
                <a:solidFill>
                  <a:schemeClr val="bg1">
                    <a:lumMod val="50000"/>
                  </a:schemeClr>
                </a:solidFill>
              </a:rPr>
              <a:t>Lawyers appointed by your insurer</a:t>
            </a:r>
            <a:endParaRPr lang="en-GB" sz="2400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9ADA0656-D13B-C63C-2B4A-D18D9E4A40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110320"/>
              </p:ext>
            </p:extLst>
          </p:nvPr>
        </p:nvGraphicFramePr>
        <p:xfrm>
          <a:off x="2801808" y="2001584"/>
          <a:ext cx="8619400" cy="328545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546185">
                  <a:extLst>
                    <a:ext uri="{9D8B030D-6E8A-4147-A177-3AD203B41FA5}">
                      <a16:colId xmlns:a16="http://schemas.microsoft.com/office/drawing/2014/main" val="779645635"/>
                    </a:ext>
                  </a:extLst>
                </a:gridCol>
                <a:gridCol w="5073215">
                  <a:extLst>
                    <a:ext uri="{9D8B030D-6E8A-4147-A177-3AD203B41FA5}">
                      <a16:colId xmlns:a16="http://schemas.microsoft.com/office/drawing/2014/main" val="1776180151"/>
                    </a:ext>
                  </a:extLst>
                </a:gridCol>
              </a:tblGrid>
              <a:tr h="450818">
                <a:tc>
                  <a:txBody>
                    <a:bodyPr/>
                    <a:lstStyle/>
                    <a:p>
                      <a:r>
                        <a:rPr lang="en-GB" dirty="0"/>
                        <a:t>BENEFITS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WEAKNESSES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2750223"/>
                  </a:ext>
                </a:extLst>
              </a:tr>
              <a:tr h="2779021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You don’t pay legal fees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Insurers only care about claims they may be liable to settle.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2000" dirty="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Panel solicitors consider matters from a claim perspective.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2000" dirty="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0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Insurers are not concerned about ongoing reputational risk to providers.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03980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16329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3AF26-B328-EDF4-A618-05792EA35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038" y="498968"/>
            <a:ext cx="9471543" cy="563330"/>
          </a:xfrm>
        </p:spPr>
        <p:txBody>
          <a:bodyPr/>
          <a:lstStyle/>
          <a:p>
            <a:r>
              <a:rPr lang="en-GB" sz="4000" dirty="0"/>
              <a:t>Interested Person (IP) status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2F009B-320A-E22F-6FFD-B31A037B77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73907" y="1287038"/>
            <a:ext cx="9471543" cy="4603808"/>
          </a:xfrm>
        </p:spPr>
        <p:txBody>
          <a:bodyPr>
            <a:no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800" b="0" dirty="0">
                <a:solidFill>
                  <a:schemeClr val="bg1">
                    <a:lumMod val="50000"/>
                  </a:schemeClr>
                </a:solidFill>
              </a:rPr>
              <a:t>If Coroner does not appoint IP, person/company can request IP status.</a:t>
            </a:r>
          </a:p>
          <a:p>
            <a:pPr lvl="1"/>
            <a:endParaRPr lang="en-GB" sz="2800" b="0" dirty="0">
              <a:solidFill>
                <a:schemeClr val="bg1">
                  <a:lumMod val="50000"/>
                </a:schemeClr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bg1">
                    <a:lumMod val="50000"/>
                  </a:schemeClr>
                </a:solidFill>
              </a:rPr>
              <a:t>Examples</a:t>
            </a:r>
            <a:r>
              <a:rPr lang="en-GB" sz="2600" b="0" dirty="0">
                <a:solidFill>
                  <a:schemeClr val="bg1">
                    <a:lumMod val="50000"/>
                  </a:schemeClr>
                </a:solidFill>
              </a:rPr>
              <a:t>: Family, medical practitioner, care home/hospital, CQC, police </a:t>
            </a:r>
          </a:p>
          <a:p>
            <a:pPr lvl="1"/>
            <a:endParaRPr lang="en-GB" sz="2800" b="0" dirty="0">
              <a:solidFill>
                <a:schemeClr val="bg1">
                  <a:lumMod val="50000"/>
                </a:schemeClr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800" b="0" dirty="0">
                <a:solidFill>
                  <a:schemeClr val="bg1">
                    <a:lumMod val="50000"/>
                  </a:schemeClr>
                </a:solidFill>
              </a:rPr>
              <a:t>IPs right to actively participate in proceedings:</a:t>
            </a:r>
          </a:p>
          <a:p>
            <a:pPr lvl="1"/>
            <a:endParaRPr lang="en-GB" sz="2800" b="0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GB" sz="2800" b="0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GB" sz="2600" dirty="0">
                <a:solidFill>
                  <a:schemeClr val="bg1">
                    <a:lumMod val="50000"/>
                  </a:schemeClr>
                </a:solidFill>
              </a:rPr>
              <a:t>1.</a:t>
            </a:r>
            <a:r>
              <a:rPr lang="en-GB" sz="2600" b="0" dirty="0">
                <a:solidFill>
                  <a:schemeClr val="bg1">
                    <a:lumMod val="50000"/>
                  </a:schemeClr>
                </a:solidFill>
              </a:rPr>
              <a:t> Receive/provide disclosure</a:t>
            </a:r>
          </a:p>
          <a:p>
            <a:pPr lvl="1"/>
            <a:endParaRPr lang="en-GB" sz="2600" b="0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GB" sz="2600" b="0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GB" sz="2600" dirty="0">
                <a:solidFill>
                  <a:schemeClr val="bg1">
                    <a:lumMod val="50000"/>
                  </a:schemeClr>
                </a:solidFill>
              </a:rPr>
              <a:t>2. </a:t>
            </a:r>
            <a:r>
              <a:rPr lang="en-GB" sz="2600" b="0" dirty="0">
                <a:solidFill>
                  <a:schemeClr val="bg1">
                    <a:lumMod val="50000"/>
                  </a:schemeClr>
                </a:solidFill>
              </a:rPr>
              <a:t>Ask witnesses questions </a:t>
            </a:r>
          </a:p>
        </p:txBody>
      </p:sp>
    </p:spTree>
    <p:extLst>
      <p:ext uri="{BB962C8B-B14F-4D97-AF65-F5344CB8AC3E}">
        <p14:creationId xmlns:p14="http://schemas.microsoft.com/office/powerpoint/2010/main" val="9821026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FF5610-773A-BA69-0CD8-49F0E0CFCB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3122" y="2332932"/>
            <a:ext cx="8113712" cy="1254330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GB" sz="5400" dirty="0"/>
              <a:t>Inquest hearing</a:t>
            </a:r>
          </a:p>
        </p:txBody>
      </p:sp>
    </p:spTree>
    <p:extLst>
      <p:ext uri="{BB962C8B-B14F-4D97-AF65-F5344CB8AC3E}">
        <p14:creationId xmlns:p14="http://schemas.microsoft.com/office/powerpoint/2010/main" val="34323918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3AF26-B328-EDF4-A618-05792EA35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038" y="498968"/>
            <a:ext cx="9471543" cy="563330"/>
          </a:xfrm>
        </p:spPr>
        <p:txBody>
          <a:bodyPr/>
          <a:lstStyle/>
          <a:p>
            <a:r>
              <a:rPr lang="en-GB" sz="4000" dirty="0"/>
              <a:t>Pre-Inquest Review (PIR) Hearing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2F009B-320A-E22F-6FFD-B31A037B77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52330" y="1222030"/>
            <a:ext cx="9242954" cy="4413940"/>
          </a:xfrm>
        </p:spPr>
        <p:txBody>
          <a:bodyPr>
            <a:noAutofit/>
          </a:bodyPr>
          <a:lstStyle/>
          <a:p>
            <a:pPr lvl="1"/>
            <a:r>
              <a:rPr lang="en-GB" sz="2800" b="0" dirty="0">
                <a:solidFill>
                  <a:schemeClr val="bg1">
                    <a:lumMod val="50000"/>
                  </a:schemeClr>
                </a:solidFill>
              </a:rPr>
              <a:t>PIR takes place </a:t>
            </a:r>
            <a:r>
              <a:rPr lang="en-GB" sz="2800" u="sng" dirty="0">
                <a:solidFill>
                  <a:schemeClr val="bg1">
                    <a:lumMod val="50000"/>
                  </a:schemeClr>
                </a:solidFill>
              </a:rPr>
              <a:t>if</a:t>
            </a:r>
            <a:r>
              <a:rPr lang="en-GB" sz="2800" b="0" dirty="0">
                <a:solidFill>
                  <a:schemeClr val="bg1">
                    <a:lumMod val="50000"/>
                  </a:schemeClr>
                </a:solidFill>
              </a:rPr>
              <a:t> issues of law or procedure need to be determined. </a:t>
            </a:r>
          </a:p>
          <a:p>
            <a:pPr lvl="1"/>
            <a:endParaRPr lang="en-GB" sz="2800" b="0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To decide:</a:t>
            </a:r>
          </a:p>
          <a:p>
            <a:pPr lvl="1"/>
            <a:endParaRPr lang="en-GB" sz="2800" b="0" dirty="0">
              <a:solidFill>
                <a:schemeClr val="bg1">
                  <a:lumMod val="50000"/>
                </a:schemeClr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600" b="0" dirty="0">
                <a:solidFill>
                  <a:schemeClr val="bg1">
                    <a:lumMod val="50000"/>
                  </a:schemeClr>
                </a:solidFill>
              </a:rPr>
              <a:t>Witnesses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600" b="0" dirty="0">
                <a:solidFill>
                  <a:schemeClr val="bg1">
                    <a:lumMod val="50000"/>
                  </a:schemeClr>
                </a:solidFill>
              </a:rPr>
              <a:t>Scope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600" b="0" dirty="0">
                <a:solidFill>
                  <a:schemeClr val="bg1">
                    <a:lumMod val="50000"/>
                  </a:schemeClr>
                </a:solidFill>
              </a:rPr>
              <a:t>Length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600" b="0" dirty="0">
                <a:solidFill>
                  <a:schemeClr val="bg1">
                    <a:lumMod val="50000"/>
                  </a:schemeClr>
                </a:solidFill>
              </a:rPr>
              <a:t>Jury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600" b="0" dirty="0">
                <a:solidFill>
                  <a:schemeClr val="bg1">
                    <a:lumMod val="50000"/>
                  </a:schemeClr>
                </a:solidFill>
              </a:rPr>
              <a:t>Progress report </a:t>
            </a:r>
          </a:p>
        </p:txBody>
      </p:sp>
    </p:spTree>
    <p:extLst>
      <p:ext uri="{BB962C8B-B14F-4D97-AF65-F5344CB8AC3E}">
        <p14:creationId xmlns:p14="http://schemas.microsoft.com/office/powerpoint/2010/main" val="39643682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3AF26-B328-EDF4-A618-05792EA35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038" y="498968"/>
            <a:ext cx="9471543" cy="563330"/>
          </a:xfrm>
        </p:spPr>
        <p:txBody>
          <a:bodyPr/>
          <a:lstStyle/>
          <a:p>
            <a:r>
              <a:rPr lang="en-GB" sz="4000" dirty="0"/>
              <a:t>Witnesses (1)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2F009B-320A-E22F-6FFD-B31A037B77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73907" y="1287038"/>
            <a:ext cx="9111343" cy="4413940"/>
          </a:xfrm>
        </p:spPr>
        <p:txBody>
          <a:bodyPr>
            <a:norm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800" b="0" dirty="0">
                <a:solidFill>
                  <a:schemeClr val="bg1">
                    <a:lumMod val="50000"/>
                  </a:schemeClr>
                </a:solidFill>
              </a:rPr>
              <a:t>Coroner decides 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BUT</a:t>
            </a:r>
            <a:r>
              <a:rPr lang="en-GB" sz="2800" b="0" dirty="0">
                <a:solidFill>
                  <a:schemeClr val="bg1">
                    <a:lumMod val="50000"/>
                  </a:schemeClr>
                </a:solidFill>
              </a:rPr>
              <a:t> you can make suggestions/ supply statements for whomever you think is best placed to provide evidence. </a:t>
            </a:r>
          </a:p>
          <a:p>
            <a:pPr lvl="1"/>
            <a:endParaRPr lang="en-GB" sz="2800" b="0" dirty="0">
              <a:solidFill>
                <a:schemeClr val="bg1">
                  <a:lumMod val="50000"/>
                </a:schemeClr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800" b="0" dirty="0">
                <a:solidFill>
                  <a:schemeClr val="bg1">
                    <a:lumMod val="50000"/>
                  </a:schemeClr>
                </a:solidFill>
              </a:rPr>
              <a:t>Providers can support individuals with witness statements but ownership lies with person making statement. </a:t>
            </a:r>
          </a:p>
        </p:txBody>
      </p:sp>
    </p:spTree>
    <p:extLst>
      <p:ext uri="{BB962C8B-B14F-4D97-AF65-F5344CB8AC3E}">
        <p14:creationId xmlns:p14="http://schemas.microsoft.com/office/powerpoint/2010/main" val="24531488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3AF26-B328-EDF4-A618-05792EA35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038" y="498968"/>
            <a:ext cx="9471543" cy="563330"/>
          </a:xfrm>
        </p:spPr>
        <p:txBody>
          <a:bodyPr/>
          <a:lstStyle/>
          <a:p>
            <a:r>
              <a:rPr lang="en-GB" sz="4000" dirty="0"/>
              <a:t>Witnesses (2)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2F009B-320A-E22F-6FFD-B31A037B77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88207" y="1281607"/>
            <a:ext cx="9111343" cy="4413940"/>
          </a:xfrm>
        </p:spPr>
        <p:txBody>
          <a:bodyPr>
            <a:norm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800" b="0" dirty="0">
                <a:solidFill>
                  <a:schemeClr val="bg1">
                    <a:lumMod val="50000"/>
                  </a:schemeClr>
                </a:solidFill>
              </a:rPr>
              <a:t>Attendance at hearing only required by those giving live evidence.</a:t>
            </a:r>
          </a:p>
          <a:p>
            <a:pPr lvl="1"/>
            <a:endParaRPr lang="en-GB" sz="2800" b="0" dirty="0">
              <a:solidFill>
                <a:schemeClr val="bg1">
                  <a:lumMod val="50000"/>
                </a:schemeClr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800" b="0" dirty="0">
                <a:solidFill>
                  <a:schemeClr val="bg1">
                    <a:lumMod val="50000"/>
                  </a:schemeClr>
                </a:solidFill>
              </a:rPr>
              <a:t>Other statements read and/or may not form part of the hearing bundle.  </a:t>
            </a:r>
          </a:p>
          <a:p>
            <a:pPr lvl="1"/>
            <a:endParaRPr lang="en-GB" sz="2800" b="0" dirty="0">
              <a:solidFill>
                <a:schemeClr val="bg1">
                  <a:lumMod val="50000"/>
                </a:schemeClr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800" b="0" dirty="0">
                <a:solidFill>
                  <a:schemeClr val="bg1">
                    <a:lumMod val="50000"/>
                  </a:schemeClr>
                </a:solidFill>
              </a:rPr>
              <a:t>Witnesses should know their own evidence.</a:t>
            </a:r>
          </a:p>
          <a:p>
            <a:pPr lvl="1"/>
            <a:endParaRPr lang="en-GB" sz="2800" b="0" dirty="0">
              <a:solidFill>
                <a:schemeClr val="bg1">
                  <a:lumMod val="50000"/>
                </a:schemeClr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800" b="0" dirty="0">
                <a:solidFill>
                  <a:schemeClr val="bg1">
                    <a:lumMod val="50000"/>
                  </a:schemeClr>
                </a:solidFill>
              </a:rPr>
              <a:t>Familiarise yourself with all statements &amp; supporting evidence in advance of hearing. </a:t>
            </a:r>
          </a:p>
        </p:txBody>
      </p:sp>
    </p:spTree>
    <p:extLst>
      <p:ext uri="{BB962C8B-B14F-4D97-AF65-F5344CB8AC3E}">
        <p14:creationId xmlns:p14="http://schemas.microsoft.com/office/powerpoint/2010/main" val="21781985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3AF26-B328-EDF4-A618-05792EA35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038" y="255569"/>
            <a:ext cx="9471543" cy="563330"/>
          </a:xfrm>
        </p:spPr>
        <p:txBody>
          <a:bodyPr/>
          <a:lstStyle/>
          <a:p>
            <a:r>
              <a:rPr lang="en-GB" sz="4000" dirty="0"/>
              <a:t>The day of the hearing (1)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2F009B-320A-E22F-6FFD-B31A037B77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93714" y="949570"/>
            <a:ext cx="9295709" cy="4888522"/>
          </a:xfrm>
        </p:spPr>
        <p:txBody>
          <a:bodyPr>
            <a:normAutofit fontScale="70000" lnSpcReduction="20000"/>
          </a:bodyPr>
          <a:lstStyle/>
          <a:p>
            <a:pPr lvl="1"/>
            <a:r>
              <a:rPr lang="en-GB" sz="3300" dirty="0">
                <a:solidFill>
                  <a:schemeClr val="bg1">
                    <a:lumMod val="50000"/>
                  </a:schemeClr>
                </a:solidFill>
              </a:rPr>
              <a:t>In person hearing </a:t>
            </a:r>
          </a:p>
          <a:p>
            <a:pPr lvl="1"/>
            <a:endParaRPr lang="en-GB" sz="3300" b="0" dirty="0">
              <a:solidFill>
                <a:schemeClr val="bg1">
                  <a:lumMod val="50000"/>
                </a:schemeClr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3300" b="0" dirty="0">
                <a:solidFill>
                  <a:schemeClr val="bg1">
                    <a:lumMod val="50000"/>
                  </a:schemeClr>
                </a:solidFill>
              </a:rPr>
              <a:t>Arrive in sufficient time. </a:t>
            </a:r>
          </a:p>
          <a:p>
            <a:pPr lvl="1"/>
            <a:endParaRPr lang="en-GB" sz="3300" b="0" dirty="0">
              <a:solidFill>
                <a:schemeClr val="bg1">
                  <a:lumMod val="50000"/>
                </a:schemeClr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3300" b="0" dirty="0">
                <a:solidFill>
                  <a:schemeClr val="bg1">
                    <a:lumMod val="50000"/>
                  </a:schemeClr>
                </a:solidFill>
              </a:rPr>
              <a:t>Bring hard copy of witness statement/ any other relevant docs.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GB" sz="3300" b="0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GB" sz="3300" dirty="0">
                <a:solidFill>
                  <a:schemeClr val="bg1">
                    <a:lumMod val="50000"/>
                  </a:schemeClr>
                </a:solidFill>
              </a:rPr>
              <a:t>Virtual hearing</a:t>
            </a:r>
          </a:p>
          <a:p>
            <a:pPr lvl="1"/>
            <a:endParaRPr lang="en-GB" sz="3300" b="0" dirty="0">
              <a:solidFill>
                <a:schemeClr val="bg1">
                  <a:lumMod val="50000"/>
                </a:schemeClr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3300" b="0" dirty="0">
                <a:solidFill>
                  <a:schemeClr val="bg1">
                    <a:lumMod val="50000"/>
                  </a:schemeClr>
                </a:solidFill>
              </a:rPr>
              <a:t>Ensure you have the login details &amp; join on time.</a:t>
            </a:r>
          </a:p>
          <a:p>
            <a:pPr lvl="1"/>
            <a:endParaRPr lang="en-GB" sz="3300" b="0" dirty="0">
              <a:solidFill>
                <a:schemeClr val="bg1">
                  <a:lumMod val="50000"/>
                </a:schemeClr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3300" b="0" dirty="0">
                <a:solidFill>
                  <a:schemeClr val="bg1">
                    <a:lumMod val="50000"/>
                  </a:schemeClr>
                </a:solidFill>
              </a:rPr>
              <a:t>Remember it’s still a formal court hearing so be in a quiet room by yourself. </a:t>
            </a:r>
          </a:p>
          <a:p>
            <a:pPr lvl="1"/>
            <a:endParaRPr lang="en-GB" sz="3300" b="0" dirty="0">
              <a:solidFill>
                <a:schemeClr val="bg1">
                  <a:lumMod val="50000"/>
                </a:schemeClr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3300" b="0" dirty="0">
                <a:solidFill>
                  <a:schemeClr val="bg1">
                    <a:lumMod val="50000"/>
                  </a:schemeClr>
                </a:solidFill>
              </a:rPr>
              <a:t>Cameras should be on. </a:t>
            </a:r>
          </a:p>
          <a:p>
            <a:pPr lvl="1"/>
            <a:endParaRPr lang="en-GB" sz="2500" b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1566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3AF26-B328-EDF4-A618-05792EA35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038" y="255569"/>
            <a:ext cx="9471543" cy="563330"/>
          </a:xfrm>
        </p:spPr>
        <p:txBody>
          <a:bodyPr/>
          <a:lstStyle/>
          <a:p>
            <a:r>
              <a:rPr lang="en-GB" sz="4000" dirty="0"/>
              <a:t>The day of the hearing (2)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2F009B-320A-E22F-6FFD-B31A037B77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05791" y="1107831"/>
            <a:ext cx="9111343" cy="4501762"/>
          </a:xfrm>
        </p:spPr>
        <p:txBody>
          <a:bodyPr>
            <a:norm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800" b="0" dirty="0">
                <a:solidFill>
                  <a:schemeClr val="bg1">
                    <a:lumMod val="50000"/>
                  </a:schemeClr>
                </a:solidFill>
              </a:rPr>
              <a:t>Witnesses called - swear oath or take affirmation. </a:t>
            </a:r>
          </a:p>
          <a:p>
            <a:pPr lvl="1"/>
            <a:endParaRPr lang="en-GB" sz="2800" b="0" dirty="0">
              <a:solidFill>
                <a:schemeClr val="bg1">
                  <a:lumMod val="50000"/>
                </a:schemeClr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800" b="0" dirty="0">
                <a:solidFill>
                  <a:schemeClr val="bg1">
                    <a:lumMod val="50000"/>
                  </a:schemeClr>
                </a:solidFill>
              </a:rPr>
              <a:t>Coroner asks questions first, IPs second, Jury third (if engaged).</a:t>
            </a:r>
          </a:p>
          <a:p>
            <a:pPr lvl="1"/>
            <a:endParaRPr lang="en-GB" sz="2800" b="0" dirty="0">
              <a:solidFill>
                <a:schemeClr val="bg1">
                  <a:lumMod val="50000"/>
                </a:schemeClr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800" b="0" dirty="0">
                <a:solidFill>
                  <a:schemeClr val="bg1">
                    <a:lumMod val="50000"/>
                  </a:schemeClr>
                </a:solidFill>
              </a:rPr>
              <a:t>Questions only – no cross examination.</a:t>
            </a:r>
          </a:p>
          <a:p>
            <a:pPr lvl="1"/>
            <a:endParaRPr lang="en-GB" sz="2800" b="0" dirty="0">
              <a:solidFill>
                <a:schemeClr val="bg1">
                  <a:lumMod val="50000"/>
                </a:schemeClr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800" b="0" dirty="0">
                <a:solidFill>
                  <a:schemeClr val="bg1">
                    <a:lumMod val="50000"/>
                  </a:schemeClr>
                </a:solidFill>
              </a:rPr>
              <a:t>Witnesses should be helpful &amp; respectful to Coroner.</a:t>
            </a:r>
          </a:p>
        </p:txBody>
      </p:sp>
    </p:spTree>
    <p:extLst>
      <p:ext uri="{BB962C8B-B14F-4D97-AF65-F5344CB8AC3E}">
        <p14:creationId xmlns:p14="http://schemas.microsoft.com/office/powerpoint/2010/main" val="32573464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FF5610-773A-BA69-0CD8-49F0E0CFCB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3122" y="2332932"/>
            <a:ext cx="8113712" cy="1254330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GB" sz="5400" dirty="0"/>
              <a:t>Inquest Conclusions</a:t>
            </a:r>
          </a:p>
        </p:txBody>
      </p:sp>
    </p:spTree>
    <p:extLst>
      <p:ext uri="{BB962C8B-B14F-4D97-AF65-F5344CB8AC3E}">
        <p14:creationId xmlns:p14="http://schemas.microsoft.com/office/powerpoint/2010/main" val="2407243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3AF26-B328-EDF4-A618-05792EA35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038" y="471031"/>
            <a:ext cx="9471543" cy="618730"/>
          </a:xfrm>
        </p:spPr>
        <p:txBody>
          <a:bodyPr/>
          <a:lstStyle/>
          <a:p>
            <a:r>
              <a:rPr lang="en-GB" dirty="0"/>
              <a:t>Overview of the SAF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E3D6F-61F1-0E00-E6A3-F82534A2F5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30262" y="1283736"/>
            <a:ext cx="9471319" cy="464820"/>
          </a:xfrm>
        </p:spPr>
        <p:txBody>
          <a:bodyPr>
            <a:normAutofit/>
          </a:bodyPr>
          <a:lstStyle/>
          <a:p>
            <a:endParaRPr lang="en-GB" sz="2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2F009B-320A-E22F-6FFD-B31A037B77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7797" y="1748556"/>
            <a:ext cx="9111343" cy="441394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2400" dirty="0"/>
              <a:t>Purpose of the Single Assessment Framework (SAF)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2400" dirty="0"/>
              <a:t>The Quality statements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2400" dirty="0"/>
              <a:t>Scoring and ratings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2400" dirty="0"/>
              <a:t>Current issues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43371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3AF26-B328-EDF4-A618-05792EA35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038" y="255569"/>
            <a:ext cx="9471543" cy="563330"/>
          </a:xfrm>
        </p:spPr>
        <p:txBody>
          <a:bodyPr/>
          <a:lstStyle/>
          <a:p>
            <a:r>
              <a:rPr lang="en-GB" sz="4000" dirty="0"/>
              <a:t>Conclusions (1)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2F009B-320A-E22F-6FFD-B31A037B77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05791" y="1178119"/>
            <a:ext cx="9111343" cy="4501762"/>
          </a:xfrm>
        </p:spPr>
        <p:txBody>
          <a:bodyPr>
            <a:normAutofit/>
          </a:bodyPr>
          <a:lstStyle/>
          <a:p>
            <a:pPr lvl="1"/>
            <a:r>
              <a:rPr lang="en-GB" sz="3200" dirty="0">
                <a:solidFill>
                  <a:schemeClr val="bg1">
                    <a:lumMod val="50000"/>
                  </a:schemeClr>
                </a:solidFill>
              </a:rPr>
              <a:t>Short form</a:t>
            </a:r>
          </a:p>
          <a:p>
            <a:pPr lvl="1"/>
            <a:endParaRPr lang="en-GB" sz="2500" b="0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GB" sz="2500" dirty="0">
                <a:solidFill>
                  <a:schemeClr val="bg1">
                    <a:lumMod val="50000"/>
                  </a:schemeClr>
                </a:solidFill>
              </a:rPr>
              <a:t>Examples:</a:t>
            </a:r>
            <a:r>
              <a:rPr lang="en-GB" sz="2500" b="0" dirty="0">
                <a:solidFill>
                  <a:schemeClr val="bg1">
                    <a:lumMod val="50000"/>
                  </a:schemeClr>
                </a:solidFill>
              </a:rPr>
              <a:t> Natural causes, Accident or Misadventure, Unlawful killing, Suicide Or/ Open (if insufficient evidence).</a:t>
            </a:r>
          </a:p>
          <a:p>
            <a:pPr lvl="1"/>
            <a:endParaRPr lang="en-GB" sz="2500" b="0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GB" sz="3200" dirty="0">
                <a:solidFill>
                  <a:schemeClr val="bg1">
                    <a:lumMod val="50000"/>
                  </a:schemeClr>
                </a:solidFill>
              </a:rPr>
              <a:t>Narrative </a:t>
            </a:r>
          </a:p>
          <a:p>
            <a:pPr lvl="1"/>
            <a:endParaRPr lang="en-GB" sz="2500" b="0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GB" sz="2500" b="0" dirty="0">
                <a:solidFill>
                  <a:schemeClr val="bg1">
                    <a:lumMod val="50000"/>
                  </a:schemeClr>
                </a:solidFill>
              </a:rPr>
              <a:t>Longer sentence describing circumstances of death.</a:t>
            </a:r>
          </a:p>
        </p:txBody>
      </p:sp>
    </p:spTree>
    <p:extLst>
      <p:ext uri="{BB962C8B-B14F-4D97-AF65-F5344CB8AC3E}">
        <p14:creationId xmlns:p14="http://schemas.microsoft.com/office/powerpoint/2010/main" val="25884645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3AF26-B328-EDF4-A618-05792EA35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038" y="255569"/>
            <a:ext cx="9471543" cy="563330"/>
          </a:xfrm>
        </p:spPr>
        <p:txBody>
          <a:bodyPr/>
          <a:lstStyle/>
          <a:p>
            <a:r>
              <a:rPr lang="en-GB" sz="4000" dirty="0"/>
              <a:t>Conclusions (2)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2F009B-320A-E22F-6FFD-B31A037B77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05791" y="1178119"/>
            <a:ext cx="9111343" cy="4501762"/>
          </a:xfrm>
        </p:spPr>
        <p:txBody>
          <a:bodyPr>
            <a:noAutofit/>
          </a:bodyPr>
          <a:lstStyle/>
          <a:p>
            <a:pPr lvl="1"/>
            <a:r>
              <a:rPr lang="en-GB" sz="2800" b="0" dirty="0">
                <a:solidFill>
                  <a:schemeClr val="bg1">
                    <a:lumMod val="50000"/>
                  </a:schemeClr>
                </a:solidFill>
              </a:rPr>
              <a:t>No civil or criminal liability 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BUT</a:t>
            </a:r>
            <a:r>
              <a:rPr lang="en-GB" sz="2800" b="0" dirty="0">
                <a:solidFill>
                  <a:schemeClr val="bg1">
                    <a:lumMod val="50000"/>
                  </a:schemeClr>
                </a:solidFill>
              </a:rPr>
              <a:t> negative wording </a:t>
            </a:r>
          </a:p>
          <a:p>
            <a:pPr lvl="1"/>
            <a:endParaRPr lang="en-GB" sz="2800" b="0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Example</a:t>
            </a:r>
          </a:p>
          <a:p>
            <a:pPr lvl="1"/>
            <a:endParaRPr lang="en-GB" sz="2800" b="0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GB" sz="2800" b="0" dirty="0">
                <a:solidFill>
                  <a:schemeClr val="bg1">
                    <a:lumMod val="50000"/>
                  </a:schemeClr>
                </a:solidFill>
              </a:rPr>
              <a:t>‘X’ died as a result of a haemorrhage following a fall. A falls risk assessment had not been completed on admission to the home and staff did not seek medical assistance for ‘X’ after the fall.  </a:t>
            </a:r>
          </a:p>
        </p:txBody>
      </p:sp>
    </p:spTree>
    <p:extLst>
      <p:ext uri="{BB962C8B-B14F-4D97-AF65-F5344CB8AC3E}">
        <p14:creationId xmlns:p14="http://schemas.microsoft.com/office/powerpoint/2010/main" val="3910306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3AF26-B328-EDF4-A618-05792EA35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038" y="255569"/>
            <a:ext cx="9471543" cy="563330"/>
          </a:xfrm>
        </p:spPr>
        <p:txBody>
          <a:bodyPr/>
          <a:lstStyle/>
          <a:p>
            <a:r>
              <a:rPr lang="en-GB" sz="4000" dirty="0"/>
              <a:t>Conclusions (3)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2F009B-320A-E22F-6FFD-B31A037B77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05791" y="1099040"/>
            <a:ext cx="9111343" cy="4501762"/>
          </a:xfrm>
        </p:spPr>
        <p:txBody>
          <a:bodyPr>
            <a:normAutofit lnSpcReduction="10000"/>
          </a:bodyPr>
          <a:lstStyle/>
          <a:p>
            <a:pPr lvl="1"/>
            <a:r>
              <a:rPr lang="en-GB" sz="2500" dirty="0">
                <a:solidFill>
                  <a:schemeClr val="bg1">
                    <a:lumMod val="50000"/>
                  </a:schemeClr>
                </a:solidFill>
              </a:rPr>
              <a:t>Neglect rider “contributed to by neglect” if:</a:t>
            </a:r>
          </a:p>
          <a:p>
            <a:pPr lvl="1"/>
            <a:endParaRPr lang="en-GB" sz="2500" dirty="0">
              <a:solidFill>
                <a:schemeClr val="bg1">
                  <a:lumMod val="50000"/>
                </a:schemeClr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3200" b="0" dirty="0">
                <a:solidFill>
                  <a:schemeClr val="bg1">
                    <a:lumMod val="50000"/>
                  </a:schemeClr>
                </a:solidFill>
                <a:latin typeface="Google Sans"/>
              </a:rPr>
              <a:t>M</a:t>
            </a:r>
            <a:r>
              <a:rPr lang="en-GB" sz="3200" b="0" i="0" dirty="0">
                <a:solidFill>
                  <a:schemeClr val="bg1">
                    <a:lumMod val="50000"/>
                  </a:schemeClr>
                </a:solidFill>
                <a:effectLst/>
                <a:latin typeface="Google Sans"/>
              </a:rPr>
              <a:t>issed opportunity or gross failure to provide medical attention to dependent person &amp; deceased</a:t>
            </a:r>
            <a:r>
              <a:rPr lang="en-GB" sz="3200" b="0" dirty="0">
                <a:solidFill>
                  <a:schemeClr val="bg1">
                    <a:lumMod val="50000"/>
                  </a:schemeClr>
                </a:solidFill>
                <a:latin typeface="Google Sans"/>
              </a:rPr>
              <a:t>’s condition was </a:t>
            </a:r>
            <a:r>
              <a:rPr lang="en-GB" sz="3200" b="0" i="0" dirty="0">
                <a:solidFill>
                  <a:schemeClr val="bg1">
                    <a:lumMod val="50000"/>
                  </a:schemeClr>
                </a:solidFill>
                <a:effectLst/>
                <a:latin typeface="Google Sans"/>
              </a:rPr>
              <a:t>known/should have been known. </a:t>
            </a:r>
          </a:p>
          <a:p>
            <a:pPr lvl="1"/>
            <a:endParaRPr lang="en-GB" sz="3200" b="0" i="0" dirty="0">
              <a:solidFill>
                <a:schemeClr val="bg1">
                  <a:lumMod val="50000"/>
                </a:schemeClr>
              </a:solidFill>
              <a:effectLst/>
              <a:latin typeface="Google Sans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3200" b="0" i="0" dirty="0">
                <a:solidFill>
                  <a:schemeClr val="bg1">
                    <a:lumMod val="50000"/>
                  </a:schemeClr>
                </a:solidFill>
                <a:effectLst/>
                <a:latin typeface="Google Sans"/>
              </a:rPr>
              <a:t>There must be a clear connection between the neglect &amp; cause of death on “the balance of probabilities”.</a:t>
            </a:r>
            <a:endParaRPr lang="en-GB" sz="2500" b="0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endParaRPr lang="en-GB" sz="2500" b="0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endParaRPr lang="en-GB" sz="2500" b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7515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3AF26-B328-EDF4-A618-05792EA35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038" y="255569"/>
            <a:ext cx="9471543" cy="563330"/>
          </a:xfrm>
        </p:spPr>
        <p:txBody>
          <a:bodyPr/>
          <a:lstStyle/>
          <a:p>
            <a:r>
              <a:rPr lang="en-GB" sz="4000" dirty="0"/>
              <a:t>Prevention of Future Death (PFD) Reports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2F009B-320A-E22F-6FFD-B31A037B77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05791" y="1116624"/>
            <a:ext cx="9111343" cy="4501762"/>
          </a:xfrm>
        </p:spPr>
        <p:txBody>
          <a:bodyPr>
            <a:norm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500" b="0" dirty="0">
                <a:solidFill>
                  <a:schemeClr val="bg1">
                    <a:lumMod val="50000"/>
                  </a:schemeClr>
                </a:solidFill>
              </a:rPr>
              <a:t>Regulation 28 / Schedule 7.</a:t>
            </a:r>
          </a:p>
          <a:p>
            <a:pPr lvl="1"/>
            <a:endParaRPr lang="en-GB" sz="2500" b="0" dirty="0">
              <a:solidFill>
                <a:schemeClr val="bg1">
                  <a:lumMod val="50000"/>
                </a:schemeClr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500" b="0" dirty="0">
                <a:solidFill>
                  <a:schemeClr val="bg1">
                    <a:lumMod val="50000"/>
                  </a:schemeClr>
                </a:solidFill>
              </a:rPr>
              <a:t>Coroner has a duty to issue.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GB" sz="2500" b="0" dirty="0">
              <a:solidFill>
                <a:schemeClr val="bg1">
                  <a:lumMod val="50000"/>
                </a:schemeClr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500" b="0" dirty="0">
                <a:solidFill>
                  <a:schemeClr val="bg1">
                    <a:lumMod val="50000"/>
                  </a:schemeClr>
                </a:solidFill>
              </a:rPr>
              <a:t>Can be addressed to one or multiple parties.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GB" sz="2500" b="0" dirty="0">
              <a:solidFill>
                <a:schemeClr val="bg1">
                  <a:lumMod val="50000"/>
                </a:schemeClr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500" b="0" dirty="0">
                <a:solidFill>
                  <a:schemeClr val="bg1">
                    <a:lumMod val="50000"/>
                  </a:schemeClr>
                </a:solidFill>
              </a:rPr>
              <a:t>Duty to act or respond within 56 days.</a:t>
            </a:r>
          </a:p>
          <a:p>
            <a:pPr lvl="1"/>
            <a:endParaRPr lang="en-GB" sz="2500" b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6316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FF5610-773A-BA69-0CD8-49F0E0CFCB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3122" y="2332932"/>
            <a:ext cx="8113712" cy="1254330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GB" sz="5400" dirty="0"/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42671756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3AF26-B328-EDF4-A618-05792EA35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038" y="255569"/>
            <a:ext cx="9471543" cy="563330"/>
          </a:xfrm>
        </p:spPr>
        <p:txBody>
          <a:bodyPr/>
          <a:lstStyle/>
          <a:p>
            <a:r>
              <a:rPr lang="en-GB" sz="4000" dirty="0"/>
              <a:t>Impact of PFD Report (1)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2F009B-320A-E22F-6FFD-B31A037B77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20091" y="1266042"/>
            <a:ext cx="9111343" cy="4501762"/>
          </a:xfrm>
        </p:spPr>
        <p:txBody>
          <a:bodyPr>
            <a:norm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500" b="0" dirty="0">
                <a:solidFill>
                  <a:schemeClr val="bg1">
                    <a:lumMod val="50000"/>
                  </a:schemeClr>
                </a:solidFill>
              </a:rPr>
              <a:t>Publicly available </a:t>
            </a:r>
          </a:p>
          <a:p>
            <a:pPr lvl="1"/>
            <a:endParaRPr lang="en-GB" sz="2500" b="0" dirty="0">
              <a:solidFill>
                <a:schemeClr val="bg1">
                  <a:lumMod val="50000"/>
                </a:schemeClr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500" b="0" dirty="0">
                <a:solidFill>
                  <a:schemeClr val="bg1">
                    <a:lumMod val="50000"/>
                  </a:schemeClr>
                </a:solidFill>
              </a:rPr>
              <a:t>Press attention</a:t>
            </a:r>
          </a:p>
          <a:p>
            <a:pPr lvl="1"/>
            <a:endParaRPr lang="en-GB" sz="2500" b="0" dirty="0">
              <a:solidFill>
                <a:schemeClr val="bg1">
                  <a:lumMod val="50000"/>
                </a:schemeClr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500" b="0" dirty="0">
                <a:solidFill>
                  <a:schemeClr val="bg1">
                    <a:lumMod val="50000"/>
                  </a:schemeClr>
                </a:solidFill>
              </a:rPr>
              <a:t>Reputational damage </a:t>
            </a:r>
          </a:p>
          <a:p>
            <a:pPr lvl="1"/>
            <a:endParaRPr lang="en-GB" sz="2500" b="0" dirty="0">
              <a:solidFill>
                <a:schemeClr val="bg1">
                  <a:lumMod val="50000"/>
                </a:schemeClr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500" b="0" dirty="0">
                <a:solidFill>
                  <a:schemeClr val="bg1">
                    <a:lumMod val="50000"/>
                  </a:schemeClr>
                </a:solidFill>
              </a:rPr>
              <a:t>Distressing to families / service users</a:t>
            </a:r>
          </a:p>
          <a:p>
            <a:pPr lvl="1"/>
            <a:endParaRPr lang="en-GB" sz="2500" b="0" dirty="0">
              <a:solidFill>
                <a:schemeClr val="bg1">
                  <a:lumMod val="50000"/>
                </a:schemeClr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500" b="0" dirty="0">
                <a:solidFill>
                  <a:schemeClr val="bg1">
                    <a:lumMod val="50000"/>
                  </a:schemeClr>
                </a:solidFill>
              </a:rPr>
              <a:t>May lead to criminal liability or civil claim</a:t>
            </a:r>
          </a:p>
        </p:txBody>
      </p:sp>
    </p:spTree>
    <p:extLst>
      <p:ext uri="{BB962C8B-B14F-4D97-AF65-F5344CB8AC3E}">
        <p14:creationId xmlns:p14="http://schemas.microsoft.com/office/powerpoint/2010/main" val="16279464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3AF26-B328-EDF4-A618-05792EA35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038" y="255569"/>
            <a:ext cx="9471543" cy="563330"/>
          </a:xfrm>
        </p:spPr>
        <p:txBody>
          <a:bodyPr/>
          <a:lstStyle/>
          <a:p>
            <a:r>
              <a:rPr lang="en-GB" sz="4000" dirty="0"/>
              <a:t>Impact of PFD Report (2)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2F009B-320A-E22F-6FFD-B31A037B77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55260" y="1178119"/>
            <a:ext cx="9111343" cy="4501762"/>
          </a:xfrm>
        </p:spPr>
        <p:txBody>
          <a:bodyPr>
            <a:norm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500" b="0" dirty="0">
                <a:solidFill>
                  <a:schemeClr val="bg1">
                    <a:lumMod val="50000"/>
                  </a:schemeClr>
                </a:solidFill>
              </a:rPr>
              <a:t>Regulatory enforcement action can follow – Reg 12 CQC prosecution.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GB" sz="2500" b="0" dirty="0">
              <a:solidFill>
                <a:schemeClr val="bg1">
                  <a:lumMod val="50000"/>
                </a:schemeClr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500" b="0" dirty="0">
                <a:solidFill>
                  <a:schemeClr val="bg1">
                    <a:lumMod val="50000"/>
                  </a:schemeClr>
                </a:solidFill>
              </a:rPr>
              <a:t>CQC can look at individual service &amp; wider organisation.</a:t>
            </a:r>
          </a:p>
          <a:p>
            <a:pPr lvl="1"/>
            <a:endParaRPr lang="en-GB" sz="2500" b="0" dirty="0">
              <a:solidFill>
                <a:schemeClr val="bg1">
                  <a:lumMod val="50000"/>
                </a:schemeClr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500" b="0" dirty="0">
                <a:solidFill>
                  <a:schemeClr val="bg1">
                    <a:lumMod val="50000"/>
                  </a:schemeClr>
                </a:solidFill>
              </a:rPr>
              <a:t>Local authority action / safeguarding.</a:t>
            </a:r>
          </a:p>
          <a:p>
            <a:pPr lvl="1"/>
            <a:endParaRPr lang="en-GB" sz="2500" b="0" dirty="0">
              <a:solidFill>
                <a:schemeClr val="bg1">
                  <a:lumMod val="50000"/>
                </a:schemeClr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500" b="0" dirty="0">
                <a:solidFill>
                  <a:schemeClr val="bg1">
                    <a:lumMod val="50000"/>
                  </a:schemeClr>
                </a:solidFill>
              </a:rPr>
              <a:t>Time and cost.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GB" sz="2500" b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3452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3AF26-B328-EDF4-A618-05792EA35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038" y="255569"/>
            <a:ext cx="9471543" cy="563330"/>
          </a:xfrm>
        </p:spPr>
        <p:txBody>
          <a:bodyPr/>
          <a:lstStyle/>
          <a:p>
            <a:r>
              <a:rPr lang="en-GB" sz="4000" dirty="0"/>
              <a:t>How to deal with a negative outcome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2F009B-320A-E22F-6FFD-B31A037B77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76130" y="1178119"/>
            <a:ext cx="9111343" cy="4501762"/>
          </a:xfrm>
        </p:spPr>
        <p:txBody>
          <a:bodyPr>
            <a:norm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500" b="0" dirty="0">
                <a:solidFill>
                  <a:schemeClr val="bg1">
                    <a:lumMod val="50000"/>
                  </a:schemeClr>
                </a:solidFill>
              </a:rPr>
              <a:t>Don’t ignore it.</a:t>
            </a:r>
          </a:p>
          <a:p>
            <a:pPr lvl="1"/>
            <a:endParaRPr lang="en-GB" sz="2500" b="0" dirty="0">
              <a:solidFill>
                <a:schemeClr val="bg1">
                  <a:lumMod val="50000"/>
                </a:schemeClr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500" b="0" dirty="0">
                <a:solidFill>
                  <a:schemeClr val="bg1">
                    <a:lumMod val="50000"/>
                  </a:schemeClr>
                </a:solidFill>
              </a:rPr>
              <a:t>Handle PR and press carefully.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GB" sz="2500" b="0" dirty="0">
              <a:solidFill>
                <a:schemeClr val="bg1">
                  <a:lumMod val="50000"/>
                </a:schemeClr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500" b="0" dirty="0">
                <a:solidFill>
                  <a:schemeClr val="bg1">
                    <a:lumMod val="50000"/>
                  </a:schemeClr>
                </a:solidFill>
              </a:rPr>
              <a:t>Prepare for regulatory scrutiny.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GB" sz="2500" b="0" dirty="0">
              <a:solidFill>
                <a:schemeClr val="bg1">
                  <a:lumMod val="50000"/>
                </a:schemeClr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500" b="0" dirty="0">
                <a:solidFill>
                  <a:schemeClr val="bg1">
                    <a:lumMod val="50000"/>
                  </a:schemeClr>
                </a:solidFill>
              </a:rPr>
              <a:t>Prepare for threats of civil claim but don’t assume it has merit.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GB" sz="2500" b="0" dirty="0">
              <a:solidFill>
                <a:schemeClr val="bg1">
                  <a:lumMod val="50000"/>
                </a:schemeClr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500" b="0" dirty="0">
                <a:solidFill>
                  <a:schemeClr val="bg1">
                    <a:lumMod val="50000"/>
                  </a:schemeClr>
                </a:solidFill>
              </a:rPr>
              <a:t>Learn lessons. </a:t>
            </a:r>
          </a:p>
        </p:txBody>
      </p:sp>
    </p:spTree>
    <p:extLst>
      <p:ext uri="{BB962C8B-B14F-4D97-AF65-F5344CB8AC3E}">
        <p14:creationId xmlns:p14="http://schemas.microsoft.com/office/powerpoint/2010/main" val="34697192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3AF26-B328-EDF4-A618-05792EA35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038" y="255569"/>
            <a:ext cx="9471543" cy="563330"/>
          </a:xfrm>
        </p:spPr>
        <p:txBody>
          <a:bodyPr/>
          <a:lstStyle/>
          <a:p>
            <a:r>
              <a:rPr lang="en-GB" sz="4000" dirty="0"/>
              <a:t>What is a good outcome?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2F009B-320A-E22F-6FFD-B31A037B77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05791" y="1178119"/>
            <a:ext cx="9111343" cy="4501762"/>
          </a:xfrm>
        </p:spPr>
        <p:txBody>
          <a:bodyPr>
            <a:norm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500" b="0" dirty="0">
                <a:solidFill>
                  <a:schemeClr val="bg1">
                    <a:lumMod val="50000"/>
                  </a:schemeClr>
                </a:solidFill>
              </a:rPr>
              <a:t>No criticism of service / no PFD report. </a:t>
            </a:r>
          </a:p>
          <a:p>
            <a:pPr lvl="1"/>
            <a:endParaRPr lang="en-GB" sz="2500" b="0" dirty="0">
              <a:solidFill>
                <a:schemeClr val="bg1">
                  <a:lumMod val="50000"/>
                </a:schemeClr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500" b="0" dirty="0">
                <a:solidFill>
                  <a:schemeClr val="bg1">
                    <a:lumMod val="50000"/>
                  </a:schemeClr>
                </a:solidFill>
              </a:rPr>
              <a:t>Minimal cost and effort.</a:t>
            </a:r>
          </a:p>
          <a:p>
            <a:pPr lvl="1"/>
            <a:endParaRPr lang="en-GB" sz="2500" b="0" dirty="0">
              <a:solidFill>
                <a:schemeClr val="bg1">
                  <a:lumMod val="50000"/>
                </a:schemeClr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500" b="0" dirty="0">
                <a:solidFill>
                  <a:schemeClr val="bg1">
                    <a:lumMod val="50000"/>
                  </a:schemeClr>
                </a:solidFill>
              </a:rPr>
              <a:t>No CQC action.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GB" sz="2500" b="0" dirty="0">
              <a:solidFill>
                <a:schemeClr val="bg1">
                  <a:lumMod val="50000"/>
                </a:schemeClr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500" b="0" dirty="0">
                <a:solidFill>
                  <a:schemeClr val="bg1">
                    <a:lumMod val="50000"/>
                  </a:schemeClr>
                </a:solidFill>
              </a:rPr>
              <a:t>No bad press. </a:t>
            </a:r>
          </a:p>
        </p:txBody>
      </p:sp>
    </p:spTree>
    <p:extLst>
      <p:ext uri="{BB962C8B-B14F-4D97-AF65-F5344CB8AC3E}">
        <p14:creationId xmlns:p14="http://schemas.microsoft.com/office/powerpoint/2010/main" val="38574128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B3458-BFF6-1026-2299-DC3D4A631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892" y="346401"/>
            <a:ext cx="8076911" cy="618730"/>
          </a:xfrm>
        </p:spPr>
        <p:txBody>
          <a:bodyPr/>
          <a:lstStyle/>
          <a:p>
            <a:r>
              <a:rPr lang="en-GB" dirty="0"/>
              <a:t>Key points to takeaway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250A927-8B70-6D68-E2DC-935CAFDCEA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6288" y="1296785"/>
            <a:ext cx="8473219" cy="4295123"/>
          </a:xfrm>
        </p:spPr>
        <p:txBody>
          <a:bodyPr>
            <a:normAutofit/>
          </a:bodyPr>
          <a:lstStyle/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schemeClr val="bg1">
                    <a:lumMod val="50000"/>
                  </a:schemeClr>
                </a:solidFill>
              </a:rPr>
              <a:t>Purpose is to establish facts not apportion blame.</a:t>
            </a:r>
          </a:p>
          <a:p>
            <a:pPr lvl="1"/>
            <a:r>
              <a:rPr lang="en-GB" sz="2400" b="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schemeClr val="bg1">
                    <a:lumMod val="50000"/>
                  </a:schemeClr>
                </a:solidFill>
              </a:rPr>
              <a:t>Benefits to becoming involved in inquest process early on.</a:t>
            </a:r>
          </a:p>
          <a:p>
            <a:pPr lvl="1"/>
            <a:endParaRPr lang="en-GB" sz="2400" b="0" dirty="0">
              <a:solidFill>
                <a:schemeClr val="bg1">
                  <a:lumMod val="50000"/>
                </a:schemeClr>
              </a:solidFill>
            </a:endParaRP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schemeClr val="bg1">
                    <a:lumMod val="50000"/>
                  </a:schemeClr>
                </a:solidFill>
              </a:rPr>
              <a:t>Preparation helps set you up for success. </a:t>
            </a:r>
          </a:p>
          <a:p>
            <a:pPr lvl="1"/>
            <a:endParaRPr lang="en-GB" sz="2400" b="0" dirty="0">
              <a:solidFill>
                <a:schemeClr val="bg1">
                  <a:lumMod val="50000"/>
                </a:schemeClr>
              </a:solidFill>
            </a:endParaRP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schemeClr val="bg1">
                    <a:lumMod val="50000"/>
                  </a:schemeClr>
                </a:solidFill>
              </a:rPr>
              <a:t>Adverse findings can have a negative impact on your business but you can take steps to reduce risk. </a:t>
            </a:r>
          </a:p>
        </p:txBody>
      </p:sp>
    </p:spTree>
    <p:extLst>
      <p:ext uri="{BB962C8B-B14F-4D97-AF65-F5344CB8AC3E}">
        <p14:creationId xmlns:p14="http://schemas.microsoft.com/office/powerpoint/2010/main" val="3963204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A0735-2B7B-BC59-E1EF-11AA247AA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892" y="679799"/>
            <a:ext cx="8481408" cy="618730"/>
          </a:xfrm>
        </p:spPr>
        <p:txBody>
          <a:bodyPr/>
          <a:lstStyle/>
          <a:p>
            <a:r>
              <a:rPr lang="en-GB" dirty="0"/>
              <a:t>Purpose of CQC’s SAF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24E19E-A6BB-6AA6-FB27-1E919535E0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6892" y="1652631"/>
            <a:ext cx="9541567" cy="3682767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000" kern="100" dirty="0">
                <a:ea typeface="Calibri" panose="020F0502020204030204" pitchFamily="34" charset="0"/>
              </a:rPr>
              <a:t>Ongoing assessment &amp; monitoring </a:t>
            </a:r>
            <a:r>
              <a:rPr lang="en-GB" sz="3000" kern="100" dirty="0">
                <a:effectLst/>
                <a:ea typeface="Calibri" panose="020F0502020204030204" pitchFamily="34" charset="0"/>
              </a:rPr>
              <a:t>of </a:t>
            </a:r>
            <a:r>
              <a:rPr lang="en-GB" sz="3000" kern="100" spc="-25" dirty="0">
                <a:effectLst/>
                <a:ea typeface="Calibri" panose="020F0502020204030204" pitchFamily="34" charset="0"/>
              </a:rPr>
              <a:t>quality, safety &amp; risk.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3000" kern="100" spc="-25" dirty="0">
              <a:effectLst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kern="100" spc="-25" dirty="0">
                <a:ea typeface="Calibri" panose="020F0502020204030204" pitchFamily="34" charset="0"/>
              </a:rPr>
              <a:t>Evidence </a:t>
            </a:r>
            <a:r>
              <a:rPr lang="en-GB" sz="3000" kern="100" dirty="0">
                <a:effectLst/>
                <a:ea typeface="Calibri" panose="020F0502020204030204" pitchFamily="34" charset="0"/>
              </a:rPr>
              <a:t>gathered in a variety of ways, not just through inspections.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3000" kern="100" dirty="0">
              <a:effectLst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kern="100" spc="-25" dirty="0">
                <a:ea typeface="Calibri" panose="020F0502020204030204" pitchFamily="34" charset="0"/>
              </a:rPr>
              <a:t>E</a:t>
            </a:r>
            <a:r>
              <a:rPr lang="en-GB" sz="3000" kern="100" spc="-25" dirty="0">
                <a:effectLst/>
                <a:ea typeface="Calibri" panose="020F0502020204030204" pitchFamily="34" charset="0"/>
              </a:rPr>
              <a:t>vidence collected / information received can trigger assessment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3000" kern="100" spc="-25" dirty="0"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kern="100" dirty="0">
                <a:effectLst/>
                <a:ea typeface="Calibri" panose="020F0502020204030204" pitchFamily="34" charset="0"/>
              </a:rPr>
              <a:t>Ratings updated more regularly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100" kern="100" dirty="0">
              <a:effectLst/>
              <a:ea typeface="Calibri" panose="020F050202020403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5436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FF5610-773A-BA69-0CD8-49F0E0CFCB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3122" y="2332932"/>
            <a:ext cx="8113712" cy="1254330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GB" sz="54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093626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A0735-2B7B-BC59-E1EF-11AA247AA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892" y="727994"/>
            <a:ext cx="8481408" cy="618730"/>
          </a:xfrm>
        </p:spPr>
        <p:txBody>
          <a:bodyPr/>
          <a:lstStyle/>
          <a:p>
            <a:r>
              <a:rPr lang="en-GB" dirty="0"/>
              <a:t>What remains the same?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24E19E-A6BB-6AA6-FB27-1E919535E0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6892" y="1718260"/>
            <a:ext cx="9549956" cy="3826863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/>
              <a:t>The legislation </a:t>
            </a:r>
          </a:p>
          <a:p>
            <a:endParaRPr lang="en-GB" sz="15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/>
              <a:t>The 5 Key Questions:</a:t>
            </a:r>
          </a:p>
          <a:p>
            <a:pPr lvl="1"/>
            <a:endParaRPr lang="en-GB" sz="1700" dirty="0"/>
          </a:p>
          <a:p>
            <a:pPr marL="514350" indent="-514350">
              <a:buAutoNum type="arabicPeriod"/>
            </a:pPr>
            <a:r>
              <a:rPr lang="en-GB" sz="2800" dirty="0"/>
              <a:t>Safe</a:t>
            </a:r>
          </a:p>
          <a:p>
            <a:pPr marL="514350" indent="-514350">
              <a:buAutoNum type="arabicPeriod"/>
            </a:pPr>
            <a:r>
              <a:rPr lang="en-GB" sz="2800" dirty="0"/>
              <a:t>Effective </a:t>
            </a:r>
          </a:p>
          <a:p>
            <a:pPr marL="514350" indent="-514350">
              <a:buAutoNum type="arabicPeriod"/>
            </a:pPr>
            <a:r>
              <a:rPr lang="en-GB" sz="2800" dirty="0"/>
              <a:t>Caring </a:t>
            </a:r>
          </a:p>
          <a:p>
            <a:pPr marL="514350" indent="-514350">
              <a:buAutoNum type="arabicPeriod"/>
            </a:pPr>
            <a:r>
              <a:rPr lang="en-GB" sz="2800" dirty="0"/>
              <a:t>Responsive </a:t>
            </a:r>
          </a:p>
          <a:p>
            <a:pPr marL="514350" indent="-514350">
              <a:buAutoNum type="arabicPeriod"/>
            </a:pPr>
            <a:r>
              <a:rPr lang="en-GB" sz="2800" dirty="0"/>
              <a:t>Well-led </a:t>
            </a:r>
          </a:p>
        </p:txBody>
      </p:sp>
    </p:spTree>
    <p:extLst>
      <p:ext uri="{BB962C8B-B14F-4D97-AF65-F5344CB8AC3E}">
        <p14:creationId xmlns:p14="http://schemas.microsoft.com/office/powerpoint/2010/main" val="1607147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A0735-2B7B-BC59-E1EF-11AA247AA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615" y="621076"/>
            <a:ext cx="8481408" cy="618730"/>
          </a:xfrm>
        </p:spPr>
        <p:txBody>
          <a:bodyPr/>
          <a:lstStyle/>
          <a:p>
            <a:r>
              <a:rPr lang="en-GB" dirty="0"/>
              <a:t>What’s new?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24E19E-A6BB-6AA6-FB27-1E919535E0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6892" y="1592425"/>
            <a:ext cx="9549956" cy="3826863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No longer a point in time inspection – ongoing monitoring</a:t>
            </a:r>
          </a:p>
          <a:p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Now an assessment </a:t>
            </a:r>
          </a:p>
          <a:p>
            <a:endParaRPr lang="en-GB" sz="2800" dirty="0"/>
          </a:p>
          <a:p>
            <a:r>
              <a:rPr lang="en-GB" sz="2800" b="1" dirty="0"/>
              <a:t>Two-part process:</a:t>
            </a:r>
          </a:p>
          <a:p>
            <a:endParaRPr lang="en-GB" sz="2800" b="1" dirty="0"/>
          </a:p>
          <a:p>
            <a:pPr marL="514350" indent="-514350">
              <a:buAutoNum type="arabicParenR"/>
            </a:pPr>
            <a:r>
              <a:rPr lang="en-GB" sz="2800" dirty="0"/>
              <a:t>Desktop monitoring – sent in advance</a:t>
            </a:r>
          </a:p>
          <a:p>
            <a:pPr marL="514350" indent="-514350">
              <a:buAutoNum type="arabicParenR"/>
            </a:pPr>
            <a:r>
              <a:rPr lang="en-GB" sz="2800" dirty="0"/>
              <a:t>‘Cross the threshold’ observation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b="1" dirty="0"/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694520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A0735-2B7B-BC59-E1EF-11AA247AA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002" y="508449"/>
            <a:ext cx="9101894" cy="618730"/>
          </a:xfrm>
        </p:spPr>
        <p:txBody>
          <a:bodyPr/>
          <a:lstStyle/>
          <a:p>
            <a:r>
              <a:rPr lang="en-GB" dirty="0"/>
              <a:t>What are the Quality Statements?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8B8CD3-A069-D5A6-DC7B-174DDEF2CC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6892" y="1437942"/>
            <a:ext cx="6146422" cy="464820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Replaced KLOEs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34 in total – ‘We’ Statements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24E19E-A6BB-6AA6-FB27-1E919535E0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6892" y="2748882"/>
            <a:ext cx="8481408" cy="3750227"/>
          </a:xfrm>
        </p:spPr>
        <p:txBody>
          <a:bodyPr/>
          <a:lstStyle/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>
                    <a:lumMod val="50000"/>
                  </a:schemeClr>
                </a:solidFill>
              </a:rPr>
              <a:t>Safe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</a:rPr>
              <a:t> - 8</a:t>
            </a: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>
                    <a:lumMod val="50000"/>
                  </a:schemeClr>
                </a:solidFill>
              </a:rPr>
              <a:t>Effective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</a:rPr>
              <a:t> - 6</a:t>
            </a: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>
                    <a:lumMod val="50000"/>
                  </a:schemeClr>
                </a:solidFill>
              </a:rPr>
              <a:t>Caring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</a:rPr>
              <a:t> - 5</a:t>
            </a: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>
                    <a:lumMod val="50000"/>
                  </a:schemeClr>
                </a:solidFill>
              </a:rPr>
              <a:t>Responsive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</a:rPr>
              <a:t> - 7</a:t>
            </a: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>
                    <a:lumMod val="50000"/>
                  </a:schemeClr>
                </a:solidFill>
              </a:rPr>
              <a:t>Well-led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</a:rPr>
              <a:t> - 8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1930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A0735-2B7B-BC59-E1EF-11AA247AA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892" y="332650"/>
            <a:ext cx="8481408" cy="618730"/>
          </a:xfrm>
        </p:spPr>
        <p:txBody>
          <a:bodyPr/>
          <a:lstStyle/>
          <a:p>
            <a:r>
              <a:rPr lang="en-GB" dirty="0"/>
              <a:t>Six evidence categories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8B8CD3-A069-D5A6-DC7B-174DDEF2CC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2231" y="1089819"/>
            <a:ext cx="7958894" cy="464820"/>
          </a:xfrm>
        </p:spPr>
        <p:txBody>
          <a:bodyPr>
            <a:noAutofit/>
          </a:bodyPr>
          <a:lstStyle/>
          <a:p>
            <a:r>
              <a:rPr lang="en-GB" sz="2400" dirty="0"/>
              <a:t>Themes under each Quality Statement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24E19E-A6BB-6AA6-FB27-1E919535E0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31534" y="1897893"/>
            <a:ext cx="9980326" cy="4015147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600" dirty="0"/>
              <a:t>People's Experiences (“I” Statements) </a:t>
            </a:r>
          </a:p>
          <a:p>
            <a:pPr marL="457200" indent="-457200">
              <a:buFont typeface="+mj-lt"/>
              <a:buAutoNum type="arabicPeriod"/>
            </a:pPr>
            <a:endParaRPr lang="en-GB" sz="2600" dirty="0"/>
          </a:p>
          <a:p>
            <a:pPr marL="457200" indent="-457200">
              <a:buFont typeface="+mj-lt"/>
              <a:buAutoNum type="arabicPeriod"/>
            </a:pPr>
            <a:r>
              <a:rPr lang="en-GB" sz="2600" dirty="0"/>
              <a:t>Feedback from staff and leaders</a:t>
            </a:r>
          </a:p>
          <a:p>
            <a:pPr marL="457200" indent="-457200">
              <a:buFont typeface="+mj-lt"/>
              <a:buAutoNum type="arabicPeriod"/>
            </a:pPr>
            <a:endParaRPr lang="en-GB" sz="2600" dirty="0"/>
          </a:p>
          <a:p>
            <a:pPr marL="457200" indent="-457200">
              <a:buFont typeface="+mj-lt"/>
              <a:buAutoNum type="arabicPeriod"/>
            </a:pPr>
            <a:r>
              <a:rPr lang="en-GB" sz="2600" dirty="0"/>
              <a:t>Feedback from partners (LA’s etc.) </a:t>
            </a:r>
          </a:p>
          <a:p>
            <a:pPr marL="457200" indent="-457200">
              <a:buFont typeface="+mj-lt"/>
              <a:buAutoNum type="arabicPeriod"/>
            </a:pPr>
            <a:endParaRPr lang="en-GB" sz="2600" dirty="0"/>
          </a:p>
          <a:p>
            <a:pPr marL="457200" indent="-457200">
              <a:buFont typeface="+mj-lt"/>
              <a:buAutoNum type="arabicPeriod"/>
            </a:pPr>
            <a:r>
              <a:rPr lang="en-GB" sz="2600" dirty="0"/>
              <a:t>Observations (onsite)</a:t>
            </a:r>
          </a:p>
          <a:p>
            <a:pPr marL="457200" indent="-457200">
              <a:buFont typeface="+mj-lt"/>
              <a:buAutoNum type="arabicPeriod"/>
            </a:pPr>
            <a:endParaRPr lang="en-GB" sz="2600" dirty="0"/>
          </a:p>
          <a:p>
            <a:pPr marL="457200" indent="-457200">
              <a:buFont typeface="+mj-lt"/>
              <a:buAutoNum type="arabicPeriod"/>
            </a:pPr>
            <a:r>
              <a:rPr lang="en-GB" sz="2600" dirty="0"/>
              <a:t>Processes </a:t>
            </a:r>
          </a:p>
          <a:p>
            <a:pPr marL="457200" indent="-457200">
              <a:buFont typeface="+mj-lt"/>
              <a:buAutoNum type="arabicPeriod"/>
            </a:pPr>
            <a:endParaRPr lang="en-GB" sz="2600" dirty="0"/>
          </a:p>
          <a:p>
            <a:pPr marL="457200" indent="-457200">
              <a:buFont typeface="+mj-lt"/>
              <a:buAutoNum type="arabicPeriod"/>
            </a:pPr>
            <a:r>
              <a:rPr lang="en-GB" sz="2600" dirty="0"/>
              <a:t>Outcomes (NHS focused)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6971918"/>
      </p:ext>
    </p:extLst>
  </p:cSld>
  <p:clrMapOvr>
    <a:masterClrMapping/>
  </p:clrMapOvr>
</p:sld>
</file>

<file path=ppt/theme/theme1.xml><?xml version="1.0" encoding="utf-8"?>
<a:theme xmlns:a="http://schemas.openxmlformats.org/drawingml/2006/main" name="RWK Goodman External">
  <a:themeElements>
    <a:clrScheme name="Custom 1">
      <a:dk1>
        <a:srgbClr val="17262E"/>
      </a:dk1>
      <a:lt1>
        <a:srgbClr val="FFFFFF"/>
      </a:lt1>
      <a:dk2>
        <a:srgbClr val="17262E"/>
      </a:dk2>
      <a:lt2>
        <a:srgbClr val="FFFFFF"/>
      </a:lt2>
      <a:accent1>
        <a:srgbClr val="17262E"/>
      </a:accent1>
      <a:accent2>
        <a:srgbClr val="005970"/>
      </a:accent2>
      <a:accent3>
        <a:srgbClr val="BDD6CE"/>
      </a:accent3>
      <a:accent4>
        <a:srgbClr val="17262E"/>
      </a:accent4>
      <a:accent5>
        <a:srgbClr val="005970"/>
      </a:accent5>
      <a:accent6>
        <a:srgbClr val="6E6E6E"/>
      </a:accent6>
      <a:hlink>
        <a:srgbClr val="BDD6CE"/>
      </a:hlink>
      <a:folHlink>
        <a:srgbClr val="00597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45672ED2-62B6-2942-BB96-1491D28991B4}">
  <we:reference id="wa200001396" version="4.1.3.0" store="en-GB" storeType="OMEX"/>
  <we:alternateReferences>
    <we:reference id="wa200001396" version="4.1.3.0" store="WA200001396" storeType="OMEX"/>
  </we:alternateReferences>
  <we:properties/>
  <we:bindings/>
  <we:snapshot xmlns:r="http://schemas.openxmlformats.org/officeDocument/2006/relationships"/>
</we:webextension>
</file>

<file path=customXML/item.xml><?xml version="1.0" encoding="utf-8"?>
<properties xmlns="http://www.imanage.com/work/xmlschema">
  <documentid>Active!23375236.1</documentid>
  <senderid>MEI-LING.HUANG@RWKGOODMAN.COM</senderid>
  <senderemail>MEI-LING.HUANG@RWKGOODMAN.COM</senderemail>
  <lastmodified>2024-09-13T12:18:04.0000000+01:00</lastmodified>
  <database>Active</database>
</properties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10664</TotalTime>
  <Words>1971</Words>
  <Application>Microsoft Office PowerPoint</Application>
  <PresentationFormat>Widescreen</PresentationFormat>
  <Paragraphs>357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9" baseType="lpstr">
      <vt:lpstr>Calibri</vt:lpstr>
      <vt:lpstr>Poppins</vt:lpstr>
      <vt:lpstr>Times New Roman</vt:lpstr>
      <vt:lpstr>Verdana</vt:lpstr>
      <vt:lpstr>Arial</vt:lpstr>
      <vt:lpstr>Book Antiqua</vt:lpstr>
      <vt:lpstr>Google Sans</vt:lpstr>
      <vt:lpstr>Museo Sans 300</vt:lpstr>
      <vt:lpstr>RWK Goodman External</vt:lpstr>
      <vt:lpstr>PowerPoint Presentation</vt:lpstr>
      <vt:lpstr>Session Overview </vt:lpstr>
      <vt:lpstr>PowerPoint Presentation</vt:lpstr>
      <vt:lpstr>Overview of the SAF</vt:lpstr>
      <vt:lpstr>Purpose of CQC’s SAF</vt:lpstr>
      <vt:lpstr>What remains the same?</vt:lpstr>
      <vt:lpstr>What’s new?</vt:lpstr>
      <vt:lpstr>What are the Quality Statements?</vt:lpstr>
      <vt:lpstr>Six evidence categories </vt:lpstr>
      <vt:lpstr>Scoring </vt:lpstr>
      <vt:lpstr>Reaching a Rating</vt:lpstr>
      <vt:lpstr>PowerPoint Presentation</vt:lpstr>
      <vt:lpstr>Objections raised to SAF methodology </vt:lpstr>
      <vt:lpstr>CQC’s response</vt:lpstr>
      <vt:lpstr>CQC response (cont’d)</vt:lpstr>
      <vt:lpstr>Tips</vt:lpstr>
      <vt:lpstr>PowerPoint Presentation</vt:lpstr>
      <vt:lpstr>What is the Duty of Candour?</vt:lpstr>
      <vt:lpstr>The importance of robust processes </vt:lpstr>
      <vt:lpstr>The implications of getting it wrong</vt:lpstr>
      <vt:lpstr>DHSC review of Duty of Candour</vt:lpstr>
      <vt:lpstr>Key points to takeaway </vt:lpstr>
      <vt:lpstr>PowerPoint Presentation</vt:lpstr>
      <vt:lpstr>The Purpose of an Inquest (1)</vt:lpstr>
      <vt:lpstr>The purpose of an Inquest (2)</vt:lpstr>
      <vt:lpstr>When will an inquest be held?</vt:lpstr>
      <vt:lpstr>PowerPoint Presentation</vt:lpstr>
      <vt:lpstr>Preparing for an Inquest (1) </vt:lpstr>
      <vt:lpstr>Preparing for an Inquest (2) </vt:lpstr>
      <vt:lpstr>Legal Advice </vt:lpstr>
      <vt:lpstr>Legal Advice </vt:lpstr>
      <vt:lpstr>Interested Person (IP) status </vt:lpstr>
      <vt:lpstr>PowerPoint Presentation</vt:lpstr>
      <vt:lpstr>Pre-Inquest Review (PIR) Hearing</vt:lpstr>
      <vt:lpstr>Witnesses (1) </vt:lpstr>
      <vt:lpstr>Witnesses (2) </vt:lpstr>
      <vt:lpstr>The day of the hearing (1)</vt:lpstr>
      <vt:lpstr>The day of the hearing (2)</vt:lpstr>
      <vt:lpstr>PowerPoint Presentation</vt:lpstr>
      <vt:lpstr>Conclusions (1)</vt:lpstr>
      <vt:lpstr>Conclusions (2)</vt:lpstr>
      <vt:lpstr>Conclusions (3)</vt:lpstr>
      <vt:lpstr>Prevention of Future Death (PFD) Reports</vt:lpstr>
      <vt:lpstr>PowerPoint Presentation</vt:lpstr>
      <vt:lpstr>Impact of PFD Report (1)</vt:lpstr>
      <vt:lpstr>Impact of PFD Report (2)</vt:lpstr>
      <vt:lpstr>How to deal with a negative outcome</vt:lpstr>
      <vt:lpstr>What is a good outcome?</vt:lpstr>
      <vt:lpstr>Key points to takeaway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ss</dc:title>
  <dc:creator>Natalie Drane</dc:creator>
  <cp:lastModifiedBy>Mei-Ling Huang</cp:lastModifiedBy>
  <cp:revision>409</cp:revision>
  <dcterms:created xsi:type="dcterms:W3CDTF">2022-03-31T09:27:29Z</dcterms:created>
  <dcterms:modified xsi:type="dcterms:W3CDTF">2024-09-13T11:18:04Z</dcterms:modified>
</cp:coreProperties>
</file>