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68" r:id="rId3"/>
    <p:sldId id="353" r:id="rId4"/>
    <p:sldId id="461" r:id="rId5"/>
    <p:sldId id="349" r:id="rId6"/>
    <p:sldId id="481" r:id="rId7"/>
    <p:sldId id="477" r:id="rId8"/>
    <p:sldId id="346" r:id="rId9"/>
    <p:sldId id="479" r:id="rId10"/>
    <p:sldId id="350" r:id="rId11"/>
    <p:sldId id="263" r:id="rId12"/>
    <p:sldId id="262" r:id="rId13"/>
    <p:sldId id="475" r:id="rId14"/>
    <p:sldId id="352" r:id="rId15"/>
    <p:sldId id="473" r:id="rId16"/>
    <p:sldId id="460" r:id="rId17"/>
    <p:sldId id="266" r:id="rId18"/>
  </p:sldIdLst>
  <p:sldSz cx="9144000" cy="6858000" type="screen4x3"/>
  <p:notesSz cx="6742113" cy="987266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EB8"/>
    <a:srgbClr val="006747"/>
    <a:srgbClr val="003893"/>
    <a:srgbClr val="00AA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0834" autoAdjust="0"/>
  </p:normalViewPr>
  <p:slideViewPr>
    <p:cSldViewPr>
      <p:cViewPr varScale="1">
        <p:scale>
          <a:sx n="114" d="100"/>
          <a:sy n="114" d="100"/>
        </p:scale>
        <p:origin x="150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0" d="100"/>
          <a:sy n="80" d="100"/>
        </p:scale>
        <p:origin x="403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05C45ED-369C-4A96-9432-83950A9F6DD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D93602-D687-49DA-A136-4EAE96453C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9525" y="0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1DBEE0-4341-433F-8D99-F40E1CDAA795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81CF55-CC62-405E-9E3B-95DBF702056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3BB8FE-858D-4849-BE3E-7FDAE50757A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9525" y="9377363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CC78FE-F495-4F2C-A268-DA42427349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22643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9525" y="0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503007-6FE7-4926-8B40-D1BE36F85A1A}" type="datetimeFigureOut">
              <a:rPr lang="en-GB" smtClean="0"/>
              <a:t>08/03/2024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1233488"/>
            <a:ext cx="4443413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4688" y="4751388"/>
            <a:ext cx="5392737" cy="38877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9525" y="9377363"/>
            <a:ext cx="29210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B48EF8-29A6-43A2-89ED-93B27EB648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5822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5E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95536" y="2653556"/>
            <a:ext cx="8371235" cy="2335212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395536" y="5204792"/>
            <a:ext cx="8371235" cy="103252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Insert name of presenter </a:t>
            </a:r>
          </a:p>
          <a:p>
            <a:pPr lvl="0"/>
            <a:r>
              <a:rPr lang="en-US" noProof="0" dirty="0"/>
              <a:t>Date of presentation</a:t>
            </a:r>
            <a:endParaRPr lang="en-GB" noProof="0" dirty="0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06C527AC-8C16-4185-AE02-47490F237A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6" t="16140" r="12566" b="15712"/>
          <a:stretch/>
        </p:blipFill>
        <p:spPr>
          <a:xfrm>
            <a:off x="5508104" y="332656"/>
            <a:ext cx="3258667" cy="21724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8313" y="333375"/>
            <a:ext cx="5543847" cy="720725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05EB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C227BA86-DD5A-4252-B38E-A8DBA74A48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927" r="12502" b="15926"/>
          <a:stretch/>
        </p:blipFill>
        <p:spPr>
          <a:xfrm>
            <a:off x="7308304" y="260648"/>
            <a:ext cx="1368152" cy="912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302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7544" y="1196752"/>
            <a:ext cx="3008313" cy="1162050"/>
          </a:xfrm>
        </p:spPr>
        <p:txBody>
          <a:bodyPr anchor="ctr">
            <a:normAutofit/>
          </a:bodyPr>
          <a:lstStyle>
            <a:lvl1pPr algn="l">
              <a:defRPr sz="2000" b="1">
                <a:solidFill>
                  <a:srgbClr val="005EB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1196752"/>
            <a:ext cx="5111750" cy="4929411"/>
          </a:xfrm>
        </p:spPr>
        <p:txBody>
          <a:bodyPr>
            <a:normAutofit/>
          </a:bodyPr>
          <a:lstStyle>
            <a:lvl1pPr>
              <a:buClr>
                <a:srgbClr val="005EB8"/>
              </a:buClr>
              <a:defRPr sz="3200"/>
            </a:lvl1pPr>
            <a:lvl2pPr>
              <a:defRPr sz="2800"/>
            </a:lvl2pPr>
            <a:lvl3pPr>
              <a:buClr>
                <a:srgbClr val="005EB8"/>
              </a:buClr>
              <a:defRPr sz="2400"/>
            </a:lvl3pPr>
            <a:lvl4pPr>
              <a:buClr>
                <a:srgbClr val="006747"/>
              </a:buClr>
              <a:defRPr sz="2000"/>
            </a:lvl4pPr>
            <a:lvl5pPr>
              <a:buClr>
                <a:srgbClr val="005EB8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67544" y="2420888"/>
            <a:ext cx="3008313" cy="3682951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D4F942E8-B0A4-491D-8B57-B57EC1E3C3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927" r="12502" b="15926"/>
          <a:stretch/>
        </p:blipFill>
        <p:spPr>
          <a:xfrm>
            <a:off x="7308304" y="260648"/>
            <a:ext cx="1368152" cy="912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9792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quare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5094510"/>
            <a:ext cx="5486400" cy="566738"/>
          </a:xfrm>
        </p:spPr>
        <p:txBody>
          <a:bodyPr anchor="ctr">
            <a:normAutofit/>
          </a:bodyPr>
          <a:lstStyle>
            <a:lvl1pPr algn="l">
              <a:defRPr sz="2000" b="1">
                <a:solidFill>
                  <a:srgbClr val="005EB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340767"/>
            <a:ext cx="5486400" cy="360283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720482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94FC0487-EAC8-4D13-96CC-975C411B12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927" r="12502" b="15926"/>
          <a:stretch/>
        </p:blipFill>
        <p:spPr>
          <a:xfrm>
            <a:off x="7308304" y="260648"/>
            <a:ext cx="1368152" cy="912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7339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Round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5094510"/>
            <a:ext cx="5486400" cy="566738"/>
          </a:xfrm>
        </p:spPr>
        <p:txBody>
          <a:bodyPr anchor="ctr">
            <a:normAutofit/>
          </a:bodyPr>
          <a:lstStyle>
            <a:lvl1pPr algn="l">
              <a:defRPr sz="2000" b="1">
                <a:solidFill>
                  <a:srgbClr val="005EB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33688" y="1196752"/>
            <a:ext cx="3603600" cy="3602831"/>
          </a:xfrm>
          <a:prstGeom prst="ellipse">
            <a:avLst/>
          </a:prstGeom>
          <a:ln w="57150">
            <a:solidFill>
              <a:srgbClr val="005EB8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720482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94FC0487-EAC8-4D13-96CC-975C411B12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927" r="12502" b="15926"/>
          <a:stretch/>
        </p:blipFill>
        <p:spPr>
          <a:xfrm>
            <a:off x="7308304" y="260648"/>
            <a:ext cx="1368152" cy="912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89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8313" y="333375"/>
            <a:ext cx="5543847" cy="720725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05EB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>
              <a:buClr>
                <a:srgbClr val="005EB8"/>
              </a:buClr>
              <a:defRPr/>
            </a:lvl1pPr>
            <a:lvl3pPr>
              <a:buClr>
                <a:srgbClr val="005EB8"/>
              </a:buClr>
              <a:defRPr/>
            </a:lvl3pPr>
            <a:lvl5pPr>
              <a:buClr>
                <a:srgbClr val="005EB8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D0BFF64F-A75C-400F-90C3-D423A9B8ED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927" r="12502" b="15926"/>
          <a:stretch/>
        </p:blipFill>
        <p:spPr>
          <a:xfrm>
            <a:off x="7308304" y="260648"/>
            <a:ext cx="1368152" cy="912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908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3568" y="2852936"/>
            <a:ext cx="7772400" cy="1362075"/>
          </a:xfrm>
        </p:spPr>
        <p:txBody>
          <a:bodyPr anchor="ctr">
            <a:normAutofit/>
          </a:bodyPr>
          <a:lstStyle>
            <a:lvl1pPr algn="l">
              <a:defRPr sz="3200" b="1" cap="none">
                <a:solidFill>
                  <a:srgbClr val="005EB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3568" y="4365104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0BA61633-79AC-482B-A8F6-8B1C3133DF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927" r="12502" b="15926"/>
          <a:stretch/>
        </p:blipFill>
        <p:spPr>
          <a:xfrm>
            <a:off x="6133968" y="260647"/>
            <a:ext cx="2322000" cy="15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009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NHS blue">
    <p:bg>
      <p:bgPr>
        <a:solidFill>
          <a:srgbClr val="005E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3568" y="2852936"/>
            <a:ext cx="7772400" cy="1362075"/>
          </a:xfrm>
        </p:spPr>
        <p:txBody>
          <a:bodyPr anchor="ctr">
            <a:normAutofit/>
          </a:bodyPr>
          <a:lstStyle>
            <a:lvl1pPr algn="l">
              <a:defRPr sz="3200" b="1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683568" y="4221088"/>
            <a:ext cx="777686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D081B76F-14A9-4AED-9C9C-E032D3E651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6" t="16140" r="12566" b="15712"/>
          <a:stretch/>
        </p:blipFill>
        <p:spPr>
          <a:xfrm>
            <a:off x="6133405" y="332657"/>
            <a:ext cx="2322563" cy="1548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52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NHS dark green">
    <p:bg>
      <p:bgPr>
        <a:solidFill>
          <a:srgbClr val="0067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3568" y="2852936"/>
            <a:ext cx="7772400" cy="1362075"/>
          </a:xfrm>
        </p:spPr>
        <p:txBody>
          <a:bodyPr anchor="ctr">
            <a:normAutofit/>
          </a:bodyPr>
          <a:lstStyle>
            <a:lvl1pPr algn="l">
              <a:defRPr sz="3200" b="1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683568" y="4221088"/>
            <a:ext cx="777686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D0280126-1347-4C0F-BB1D-B652D0C16B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6" t="16140" r="12566" b="15712"/>
          <a:stretch/>
        </p:blipFill>
        <p:spPr>
          <a:xfrm>
            <a:off x="6133405" y="332657"/>
            <a:ext cx="2322563" cy="1548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349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NHS purple">
    <p:bg>
      <p:bgPr>
        <a:solidFill>
          <a:srgbClr val="0038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3568" y="2852936"/>
            <a:ext cx="7772400" cy="1362075"/>
          </a:xfrm>
        </p:spPr>
        <p:txBody>
          <a:bodyPr anchor="ctr">
            <a:normAutofit/>
          </a:bodyPr>
          <a:lstStyle>
            <a:lvl1pPr algn="l">
              <a:defRPr sz="3200" b="1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683568" y="4221088"/>
            <a:ext cx="777686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179C67B9-CB44-4415-A0EE-4457E4E6F2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66" t="16140" r="12566" b="15712"/>
          <a:stretch/>
        </p:blipFill>
        <p:spPr>
          <a:xfrm>
            <a:off x="6133405" y="332657"/>
            <a:ext cx="2322563" cy="1548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386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8313" y="333375"/>
            <a:ext cx="5543847" cy="720725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05EB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341438"/>
            <a:ext cx="4038600" cy="4784725"/>
          </a:xfrm>
        </p:spPr>
        <p:txBody>
          <a:bodyPr>
            <a:normAutofit/>
          </a:bodyPr>
          <a:lstStyle>
            <a:lvl1pPr>
              <a:buClr>
                <a:srgbClr val="005EB8"/>
              </a:buClr>
              <a:defRPr sz="2800"/>
            </a:lvl1pPr>
            <a:lvl2pPr>
              <a:defRPr sz="2400"/>
            </a:lvl2pPr>
            <a:lvl3pPr>
              <a:buClr>
                <a:srgbClr val="005EB8"/>
              </a:buClr>
              <a:defRPr sz="2000"/>
            </a:lvl3pPr>
            <a:lvl4pPr>
              <a:defRPr sz="1800"/>
            </a:lvl4pPr>
            <a:lvl5pPr>
              <a:buClr>
                <a:srgbClr val="005EB8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341438"/>
            <a:ext cx="4038600" cy="4784725"/>
          </a:xfrm>
        </p:spPr>
        <p:txBody>
          <a:bodyPr>
            <a:normAutofit/>
          </a:bodyPr>
          <a:lstStyle>
            <a:lvl1pPr>
              <a:buClr>
                <a:srgbClr val="005EB8"/>
              </a:buClr>
              <a:defRPr sz="2800"/>
            </a:lvl1pPr>
            <a:lvl2pPr>
              <a:defRPr sz="2400"/>
            </a:lvl2pPr>
            <a:lvl3pPr>
              <a:buClr>
                <a:srgbClr val="005EB8"/>
              </a:buClr>
              <a:defRPr sz="2000"/>
            </a:lvl3pPr>
            <a:lvl4pPr>
              <a:defRPr sz="1800"/>
            </a:lvl4pPr>
            <a:lvl5pPr>
              <a:buClr>
                <a:srgbClr val="005EB8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75AAAD6E-D97E-415B-A39C-1349A2FA59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927" r="12502" b="15926"/>
          <a:stretch/>
        </p:blipFill>
        <p:spPr>
          <a:xfrm>
            <a:off x="7308304" y="260648"/>
            <a:ext cx="1368152" cy="912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897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fo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8313" y="333375"/>
            <a:ext cx="5543847" cy="720725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05EB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341438"/>
            <a:ext cx="4038600" cy="4784725"/>
          </a:xfrm>
          <a:solidFill>
            <a:srgbClr val="005EB8"/>
          </a:solidFill>
        </p:spPr>
        <p:txBody>
          <a:bodyPr>
            <a:normAutofit/>
          </a:bodyPr>
          <a:lstStyle>
            <a:lvl1pPr>
              <a:buClr>
                <a:schemeClr val="bg1"/>
              </a:buClr>
              <a:defRPr sz="28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341438"/>
            <a:ext cx="4038600" cy="4784725"/>
          </a:xfrm>
          <a:solidFill>
            <a:srgbClr val="006747"/>
          </a:solidFill>
        </p:spPr>
        <p:txBody>
          <a:bodyPr>
            <a:normAutofit/>
          </a:bodyPr>
          <a:lstStyle>
            <a:lvl1pPr>
              <a:buClr>
                <a:schemeClr val="bg1"/>
              </a:buClr>
              <a:defRPr sz="28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2400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2000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8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1740BD2D-41BC-4873-AD72-9E4782D425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927" r="12502" b="15926"/>
          <a:stretch/>
        </p:blipFill>
        <p:spPr>
          <a:xfrm>
            <a:off x="7308304" y="260648"/>
            <a:ext cx="1368152" cy="912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62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340768"/>
            <a:ext cx="4040188" cy="834107"/>
          </a:xfrm>
        </p:spPr>
        <p:txBody>
          <a:bodyPr anchor="ctr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buClr>
                <a:srgbClr val="005EB8"/>
              </a:buClr>
              <a:defRPr sz="2400"/>
            </a:lvl1pPr>
            <a:lvl2pPr>
              <a:defRPr sz="2000"/>
            </a:lvl2pPr>
            <a:lvl3pPr>
              <a:buClr>
                <a:srgbClr val="005EB8"/>
              </a:buClr>
              <a:defRPr sz="1800"/>
            </a:lvl3pPr>
            <a:lvl4pPr>
              <a:defRPr sz="1600"/>
            </a:lvl4pPr>
            <a:lvl5pPr>
              <a:buClr>
                <a:srgbClr val="005EB8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340768"/>
            <a:ext cx="4041775" cy="834107"/>
          </a:xfrm>
        </p:spPr>
        <p:txBody>
          <a:bodyPr anchor="ctr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buClr>
                <a:srgbClr val="005EB8"/>
              </a:buClr>
              <a:defRPr sz="2400"/>
            </a:lvl1pPr>
            <a:lvl2pPr>
              <a:defRPr sz="2000"/>
            </a:lvl2pPr>
            <a:lvl3pPr>
              <a:buClr>
                <a:srgbClr val="005EB8"/>
              </a:buClr>
              <a:defRPr sz="1800"/>
            </a:lvl3pPr>
            <a:lvl4pPr>
              <a:defRPr sz="1600"/>
            </a:lvl4pPr>
            <a:lvl5pPr>
              <a:buClr>
                <a:srgbClr val="005EB8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68313" y="333375"/>
            <a:ext cx="5543847" cy="720725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05EB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C065C7C5-7E2E-4DBF-9DE0-BD0DAB8A13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927" r="12502" b="15926"/>
          <a:stretch/>
        </p:blipFill>
        <p:spPr>
          <a:xfrm>
            <a:off x="7308304" y="260648"/>
            <a:ext cx="1368152" cy="912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574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1438"/>
            <a:ext cx="8229600" cy="478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333375"/>
            <a:ext cx="5543847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title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8" r:id="rId4"/>
    <p:sldLayoutId id="2147483659" r:id="rId5"/>
    <p:sldLayoutId id="2147483661" r:id="rId6"/>
    <p:sldLayoutId id="2147483652" r:id="rId7"/>
    <p:sldLayoutId id="2147483660" r:id="rId8"/>
    <p:sldLayoutId id="2147483653" r:id="rId9"/>
    <p:sldLayoutId id="2147483654" r:id="rId10"/>
    <p:sldLayoutId id="2147483656" r:id="rId11"/>
    <p:sldLayoutId id="2147483657" r:id="rId12"/>
    <p:sldLayoutId id="2147483662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5EB8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hlink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5EB8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6747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5EB8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6747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005EB8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»"/>
        <a:defRPr sz="2000">
          <a:solidFill>
            <a:schemeClr val="accent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»"/>
        <a:defRPr sz="2000">
          <a:solidFill>
            <a:schemeClr val="accent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»"/>
        <a:defRPr sz="2000">
          <a:solidFill>
            <a:schemeClr val="accent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Char char="»"/>
        <a:defRPr sz="2000">
          <a:solidFill>
            <a:schemeClr val="accent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fectionpreventioncontrol.co.uk/resources/aseptic-technique-procedure-audit-tool-for-care-homes/" TargetMode="External"/><Relationship Id="rId13" Type="http://schemas.openxmlformats.org/officeDocument/2006/relationships/hyperlink" Target="https://www.infectionpreventioncontrol.co.uk/resources/personal-protective-equipment-audit-tool-for-care-homes/" TargetMode="External"/><Relationship Id="rId3" Type="http://schemas.openxmlformats.org/officeDocument/2006/relationships/hyperlink" Target="https://gbr01.safelinks.protection.outlook.com/?url=https%3A%2F%2Fdocs.cios.icb.nhs.uk%2FDocumentsLibrary%2FNHSCornwallAndIslesOfScilly%2FServices%2FInfectionControl%2FIPCcarehomeannualreporttemplate.docx&amp;data=05%7C01%7Calexandra.cundy%40nhs.net%7C6498933c42a0499dcc8f08dace1f2742%7C37c354b285b047f5b22207b48d774ee3%7C0%7C0%7C638048930430346990%7CUnknown%7CTWFpbGZsb3d8eyJWIjoiMC4wLjAwMDAiLCJQIjoiV2luMzIiLCJBTiI6Ik1haWwiLCJXVCI6Mn0%3D%7C3000%7C%7C%7C&amp;sdata=UwZQeDZbEkzFcRFH3K%2B8a5qWSs2REeozqeD82pYm5iQ%3D&amp;reserved=0" TargetMode="External"/><Relationship Id="rId7" Type="http://schemas.openxmlformats.org/officeDocument/2006/relationships/hyperlink" Target="https://www.infectionpreventioncontrol.co.uk/resources/aseptic-technique-competency-assessment-record-for-care-homes/" TargetMode="External"/><Relationship Id="rId12" Type="http://schemas.openxmlformats.org/officeDocument/2006/relationships/hyperlink" Target="https://www.infectionpreventioncontrol.co.uk/resources/mattress-and-mattress-cover-audit-tool-for-care-homes/" TargetMode="External"/><Relationship Id="rId2" Type="http://schemas.openxmlformats.org/officeDocument/2006/relationships/hyperlink" Target="https://docs.cios.icb.nhs.uk/DocumentsLibrary/NHSCornwallAndIslesOfScilly/Services/InfectionControl/IPCcarehomeauditcalendartemplate.docx" TargetMode="External"/><Relationship Id="rId16" Type="http://schemas.openxmlformats.org/officeDocument/2006/relationships/hyperlink" Target="https://www.infectionpreventioncontrol.co.uk/resources/safe-management-of-care-equipment-audit-tool-for-care-home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cs.cios.icb.nhs.uk/DocumentsLibrary/NHSCornwallAndIslesOfScilly/Services/InfectionControl/InfectionPreventionAndControlWaterSafetyAuditTool.docx" TargetMode="External"/><Relationship Id="rId11" Type="http://schemas.openxmlformats.org/officeDocument/2006/relationships/hyperlink" Target="https://www.infectionpreventioncontrol.co.uk/resources/hand-hygiene-audit-tool-for-care-homes/" TargetMode="External"/><Relationship Id="rId5" Type="http://schemas.openxmlformats.org/officeDocument/2006/relationships/hyperlink" Target="https://docs.cios.icb.nhs.uk/DocumentsLibrary/NHSCornwallAndIslesOfScilly/Services/InfectionControl/Handhygienecompetencyassessmenttool.docx" TargetMode="External"/><Relationship Id="rId15" Type="http://schemas.openxmlformats.org/officeDocument/2006/relationships/hyperlink" Target="https://www.infectionpreventioncontrol.co.uk/resources/safe-management-of-the-care-environment-audit-tool-for-care-homes/" TargetMode="External"/><Relationship Id="rId10" Type="http://schemas.openxmlformats.org/officeDocument/2006/relationships/hyperlink" Target="https://www.infectionpreventioncontrol.co.uk/content/uploads/2020/12/Enteral-tube-feeding-Audit-Tool-for-Care-Homes-v2.00-November-2020.pdf" TargetMode="External"/><Relationship Id="rId4" Type="http://schemas.openxmlformats.org/officeDocument/2006/relationships/hyperlink" Target="https://docs.cios.icb.nhs.uk/DocumentsLibrary/NHSCornwallAndIslesOfScilly/Services/InfectionControl/CarehomegeneralIPCaudittool.docx" TargetMode="External"/><Relationship Id="rId9" Type="http://schemas.openxmlformats.org/officeDocument/2006/relationships/hyperlink" Target="https://www.infectionpreventioncontrol.co.uk/resources/commode-and-commode-pan-audit-tool-for-care-homes/" TargetMode="External"/><Relationship Id="rId14" Type="http://schemas.openxmlformats.org/officeDocument/2006/relationships/hyperlink" Target="https://www.infectionpreventioncontrol.co.uk/resources/homes-pressure-relieving-cushion-and-cover-audit-tool-for-care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future.nhs.uk/connect.ti/NHSCornwall_IPC_Network/groupHome" TargetMode="External"/><Relationship Id="rId2" Type="http://schemas.openxmlformats.org/officeDocument/2006/relationships/hyperlink" Target="https://cios.icb.nhs.uk/about/infection-prevention-and-control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gbr01.safelinks.protection.outlook.com/?url=https%3A%2F%2Fwww.infectionpreventioncontrol.co.uk%2Fgp-practices%2F&amp;data=05%7C01%7Cciosicb.ipc%40nhs.net%7Ccb2146c5ba9c414b6cb508db6e55ceca%7C37c354b285b047f5b22207b48d774ee3%7C0%7C0%7C638225087032780743%7CUnknown%7CTWFpbGZsb3d8eyJWIjoiMC4wLjAwMDAiLCJQIjoiV2luMzIiLCJBTiI6Ik1haWwiLCJXVCI6Mn0%3D%7C3000%7C%7C%7C&amp;sdata=UVLr05T1fOxe6srO9YhpX20gOzX6%2FI7LBFgIip1CvIY%3D&amp;reserved=0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ciosicb.ipc@nhs.net" TargetMode="External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ocs.cios.icb.nhs.uk/DocumentsLibrary/NHSCornwallAndIslesOfScilly/Services/InfectionControl/ClostridioidesDifficileCDiffPassportCard2023.pdf" TargetMode="External"/><Relationship Id="rId4" Type="http://schemas.openxmlformats.org/officeDocument/2006/relationships/hyperlink" Target="https://docs.cios.icb.nhs.uk/DocumentsLibrary/NHSCornwallAndIslesOfScilly/Services/InfectionControl/CDiffPassport2023PrintableVersion.pdf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cios.icb.nhs.uk/DocumentsLibrary/NHSCornwallAndIslesOfScilly/Services/InfectionControl/UrinaryCatheterisationInAdults.pdf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hyperlink" Target="mailto:ciosicb.ipc@nhs.net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ciosicb.ipc@nhs.net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ios.icb.nhs.uk/about/infection-prevention-and-control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GbY-ngShFsA" TargetMode="External"/><Relationship Id="rId2" Type="http://schemas.openxmlformats.org/officeDocument/2006/relationships/hyperlink" Target="mailto:ciosicb.ipc@nhs.ne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ocs.cios.icb.nhs.uk/DocumentsLibrary/NHSCornwallAndIslesOfScilly/Services/InfectionControl/WhenDoINeedToWearAMaskInformationForCareHomes.pdf" TargetMode="External"/><Relationship Id="rId5" Type="http://schemas.openxmlformats.org/officeDocument/2006/relationships/hyperlink" Target="https://docs.cios.icb.nhs.uk/DocumentsLibrary/NHSCornwallAndIslesOfScilly/Services/InfectionControl/Infectionpreventionandcontrolnetworkposter.pdf" TargetMode="External"/><Relationship Id="rId4" Type="http://schemas.openxmlformats.org/officeDocument/2006/relationships/hyperlink" Target="https://docs.cios.icb.nhs.uk/DocumentsLibrary/NHSCornwallAndIslesOfScilly/Services/InfectionControl/IPCcarehomeauditcalendartemplate.docx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mailto:ciosicb.ipc@nhs.net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qc.org.uk/guidance-providers/adult-social-care/key-lines-enquiry-adult-social-care-services" TargetMode="External"/><Relationship Id="rId13" Type="http://schemas.openxmlformats.org/officeDocument/2006/relationships/hyperlink" Target="https://www.england.nhs.uk/wp-content/uploads/2021/05/HTM_07-01_Final.pdf" TargetMode="External"/><Relationship Id="rId3" Type="http://schemas.openxmlformats.org/officeDocument/2006/relationships/hyperlink" Target="https://www.legislation.gov.uk/ukpga/1974/37/contents" TargetMode="External"/><Relationship Id="rId7" Type="http://schemas.openxmlformats.org/officeDocument/2006/relationships/hyperlink" Target="https://www.cqc.org.uk/guidance-providers/adult-social-care" TargetMode="External"/><Relationship Id="rId12" Type="http://schemas.openxmlformats.org/officeDocument/2006/relationships/hyperlink" Target="https://www.england.nhs.uk/estates/health-technical-memoranda/" TargetMode="External"/><Relationship Id="rId2" Type="http://schemas.openxmlformats.org/officeDocument/2006/relationships/hyperlink" Target="https://www.cqc.org.uk/guidance-providers/regulations-enforcement/regulations-service-providers-manager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hse.gov.uk/coshh/index.htm" TargetMode="External"/><Relationship Id="rId11" Type="http://schemas.openxmlformats.org/officeDocument/2006/relationships/hyperlink" Target="https://www.england.nhs.uk/estates/health-building-notes/" TargetMode="External"/><Relationship Id="rId5" Type="http://schemas.openxmlformats.org/officeDocument/2006/relationships/hyperlink" Target="https://www.legislation.gov.uk/uksi/1992/2966/contents/made" TargetMode="External"/><Relationship Id="rId10" Type="http://schemas.openxmlformats.org/officeDocument/2006/relationships/hyperlink" Target="https://gbr01.safelinks.protection.outlook.com/?url=https%3A%2F%2Fdocs.cios.icb.nhs.uk%2FDocumentsLibrary%2FNHSCornwallAndIslesOfScilly%2FServices%2FInfectionControl%2FIPCcarehomeannualreporttemplate.docx&amp;data=05%7C01%7Calexandra.cundy%40nhs.net%7C6498933c42a0499dcc8f08dace1f2742%7C37c354b285b047f5b22207b48d774ee3%7C0%7C0%7C638048930430346990%7CUnknown%7CTWFpbGZsb3d8eyJWIjoiMC4wLjAwMDAiLCJQIjoiV2luMzIiLCJBTiI6Ik1haWwiLCJXVCI6Mn0%3D%7C3000%7C%7C%7C&amp;sdata=UwZQeDZbEkzFcRFH3K%2B8a5qWSs2REeozqeD82pYm5iQ%3D&amp;reserved=0" TargetMode="External"/><Relationship Id="rId4" Type="http://schemas.openxmlformats.org/officeDocument/2006/relationships/hyperlink" Target="https://www.legislation.gov.uk/uksi/1992/2051/contents/made" TargetMode="External"/><Relationship Id="rId9" Type="http://schemas.openxmlformats.org/officeDocument/2006/relationships/hyperlink" Target="https://www.cqc.org.uk/guidance-providers/adult-social-care/infection-control" TargetMode="External"/><Relationship Id="rId1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cios.icb.nhs.uk/DocumentsLibrary/NHSCornwallAndIslesOfScilly/Services/InfectionControl/Handhygienecompetencyassessmenttool.docx" TargetMode="External"/><Relationship Id="rId2" Type="http://schemas.openxmlformats.org/officeDocument/2006/relationships/hyperlink" Target="https://www.youtube.com/watch?v=GbY-ngShFsA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JGsr1jIsr4&amp;t=1s" TargetMode="External"/><Relationship Id="rId2" Type="http://schemas.openxmlformats.org/officeDocument/2006/relationships/hyperlink" Target="https://www.england.nhs.uk/publication/national-standards-of-healthcare-cleanliness-2021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ocs.cios.icb.nhs.uk/DocumentsLibrary/NHSCornwallAndIslesOfScilly/Services/InfectionControl/CareHomeCleanliness2021CleaningSpecificationTemplate.docx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Care home infection prevention and control 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By Alexandra </a:t>
            </a:r>
            <a:r>
              <a:rPr lang="en-GB" dirty="0" err="1"/>
              <a:t>Cundy,</a:t>
            </a:r>
            <a:r>
              <a:rPr lang="en-GB" dirty="0"/>
              <a:t> Infection prevention and control clinical nurse specialist, March 2024</a:t>
            </a:r>
          </a:p>
        </p:txBody>
      </p:sp>
    </p:spTree>
    <p:extLst>
      <p:ext uri="{BB962C8B-B14F-4D97-AF65-F5344CB8AC3E}">
        <p14:creationId xmlns:p14="http://schemas.microsoft.com/office/powerpoint/2010/main" val="6639294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4891FE-FC41-70B6-C750-6F1AFCB87A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Audits and competency assessments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9C58AE-E4FF-A8A8-EDE6-E70508B261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0529E"/>
                </a:solidFill>
                <a:effectLst/>
                <a:hlinkClick r:id="rId2"/>
              </a:rPr>
              <a:t>care home audit calendar template</a:t>
            </a:r>
            <a:endParaRPr lang="en-GB" b="0" i="0" dirty="0">
              <a:solidFill>
                <a:srgbClr val="212B32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0529E"/>
                </a:solidFill>
                <a:effectLst/>
                <a:hlinkClick r:id="rId3"/>
              </a:rPr>
              <a:t>Care home annual report template</a:t>
            </a:r>
            <a:endParaRPr lang="en-GB" b="0" i="0" dirty="0">
              <a:solidFill>
                <a:srgbClr val="212B32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0529E"/>
                </a:solidFill>
                <a:effectLst/>
                <a:hlinkClick r:id="rId4"/>
              </a:rPr>
              <a:t>care home general audit tool (annual)</a:t>
            </a:r>
            <a:endParaRPr lang="en-GB" b="0" i="0" dirty="0">
              <a:solidFill>
                <a:srgbClr val="212B32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0529E"/>
                </a:solidFill>
                <a:effectLst/>
                <a:hlinkClick r:id="rId5"/>
              </a:rPr>
              <a:t>hand hygiene competency assessment tool</a:t>
            </a:r>
            <a:endParaRPr lang="en-GB" b="0" i="0" dirty="0">
              <a:solidFill>
                <a:srgbClr val="212B32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0529E"/>
                </a:solidFill>
                <a:effectLst/>
                <a:hlinkClick r:id="rId6"/>
              </a:rPr>
              <a:t>water safety audit tool</a:t>
            </a:r>
            <a:endParaRPr lang="en-GB" b="0" i="0" dirty="0">
              <a:solidFill>
                <a:srgbClr val="212B32"/>
              </a:solidFill>
              <a:effectLst/>
            </a:endParaRPr>
          </a:p>
          <a:p>
            <a:pPr marL="0" indent="0" algn="l">
              <a:buNone/>
            </a:pPr>
            <a:endParaRPr lang="en-GB" sz="3200" b="0" i="0" dirty="0">
              <a:solidFill>
                <a:srgbClr val="212B32"/>
              </a:solidFill>
              <a:effectLst/>
            </a:endParaRPr>
          </a:p>
          <a:p>
            <a:pPr marL="0" indent="0">
              <a:buNone/>
            </a:pPr>
            <a:r>
              <a:rPr lang="en-GB" sz="3200" b="0" i="0" dirty="0">
                <a:solidFill>
                  <a:srgbClr val="212B32"/>
                </a:solidFill>
                <a:effectLst/>
              </a:rPr>
              <a:t>In our </a:t>
            </a:r>
            <a:r>
              <a:rPr lang="en-GB" b="0" i="0" dirty="0">
                <a:solidFill>
                  <a:srgbClr val="00529E"/>
                </a:solidFill>
                <a:effectLst/>
                <a:hlinkClick r:id="rId2"/>
              </a:rPr>
              <a:t>care home audit calendar template</a:t>
            </a:r>
            <a:r>
              <a:rPr lang="en-GB" sz="3200" b="0" i="0" dirty="0">
                <a:solidFill>
                  <a:srgbClr val="212B32"/>
                </a:solidFill>
                <a:effectLst/>
              </a:rPr>
              <a:t>, some of the audit and competency assessment tools we recommend using are provided by Harrogate and District infection prevention and control. These are:</a:t>
            </a:r>
          </a:p>
          <a:p>
            <a:pPr marL="0" indent="0">
              <a:buNone/>
            </a:pPr>
            <a:endParaRPr lang="en-GB" sz="3200" b="0" i="0" dirty="0">
              <a:solidFill>
                <a:srgbClr val="212B32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u="none" strike="noStrike" dirty="0">
                <a:solidFill>
                  <a:srgbClr val="002F5C"/>
                </a:solidFill>
                <a:effectLst/>
                <a:hlinkClick r:id="rId7"/>
              </a:rPr>
              <a:t>Aseptic technique competency assessment record for care homes</a:t>
            </a:r>
            <a:endParaRPr lang="en-GB" b="0" i="0" dirty="0">
              <a:solidFill>
                <a:srgbClr val="212B32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0529E"/>
                </a:solidFill>
                <a:effectLst/>
                <a:hlinkClick r:id="rId8"/>
              </a:rPr>
              <a:t>Aseptic technique procedure audit tool for care homes</a:t>
            </a:r>
            <a:endParaRPr lang="en-GB" b="0" i="0" dirty="0">
              <a:solidFill>
                <a:srgbClr val="212B32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0529E"/>
                </a:solidFill>
                <a:effectLst/>
                <a:hlinkClick r:id="rId9"/>
              </a:rPr>
              <a:t>Commode and commode pan audit tool</a:t>
            </a:r>
            <a:endParaRPr lang="en-GB" b="0" i="0" dirty="0">
              <a:solidFill>
                <a:srgbClr val="212B32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0529E"/>
                </a:solidFill>
                <a:effectLst/>
                <a:hlinkClick r:id="rId10"/>
              </a:rPr>
              <a:t>Enteral tube feeding competency audit tool</a:t>
            </a:r>
            <a:endParaRPr lang="en-GB" b="0" i="0" dirty="0">
              <a:solidFill>
                <a:srgbClr val="212B32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0529E"/>
                </a:solidFill>
                <a:effectLst/>
                <a:hlinkClick r:id="rId11"/>
              </a:rPr>
              <a:t>Hand hygiene audit tool for care homes</a:t>
            </a:r>
            <a:endParaRPr lang="en-GB" b="0" i="0" dirty="0">
              <a:solidFill>
                <a:srgbClr val="212B32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0529E"/>
                </a:solidFill>
                <a:effectLst/>
                <a:hlinkClick r:id="rId12"/>
              </a:rPr>
              <a:t>Mattress and mattress cover audit tool</a:t>
            </a:r>
            <a:endParaRPr lang="en-GB" b="0" i="0" dirty="0">
              <a:solidFill>
                <a:srgbClr val="212B32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0529E"/>
                </a:solidFill>
                <a:effectLst/>
                <a:hlinkClick r:id="rId13"/>
              </a:rPr>
              <a:t>Personal protective equipment audit</a:t>
            </a:r>
            <a:endParaRPr lang="en-GB" b="0" i="0" dirty="0">
              <a:solidFill>
                <a:srgbClr val="212B32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0529E"/>
                </a:solidFill>
                <a:effectLst/>
                <a:hlinkClick r:id="rId14"/>
              </a:rPr>
              <a:t>Pressure relieving cushion and cover audit tool</a:t>
            </a:r>
            <a:endParaRPr lang="en-GB" b="0" i="0" dirty="0">
              <a:solidFill>
                <a:srgbClr val="212B32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0529E"/>
                </a:solidFill>
                <a:effectLst/>
                <a:hlinkClick r:id="rId15"/>
              </a:rPr>
              <a:t>Safe management of the care environment audit tool for care homes</a:t>
            </a:r>
            <a:endParaRPr lang="en-GB" b="0" i="0" dirty="0">
              <a:solidFill>
                <a:srgbClr val="212B32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rgbClr val="00529E"/>
                </a:solidFill>
                <a:effectLst/>
                <a:hlinkClick r:id="rId16"/>
              </a:rPr>
              <a:t>Safe management of care equipment audit tool for care homes</a:t>
            </a:r>
            <a:endParaRPr lang="en-GB" b="0" i="0" dirty="0">
              <a:solidFill>
                <a:srgbClr val="212B32"/>
              </a:solidFill>
              <a:effectLst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en-GB" sz="3200" b="0" i="0" dirty="0">
              <a:solidFill>
                <a:srgbClr val="212B32"/>
              </a:solidFill>
              <a:effectLst/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99044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79B75-6800-4127-A974-5B7B59E33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Further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844B45-53B7-41D5-8A00-5B292D26EC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>
                <a:hlinkClick r:id="rId2"/>
              </a:rPr>
              <a:t>NHS CIOS ICB webpage</a:t>
            </a:r>
            <a:r>
              <a:rPr lang="en-GB" dirty="0"/>
              <a:t> 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>
                <a:hlinkClick r:id="rId3"/>
              </a:rPr>
              <a:t>NHS Futures NHS Cornwall IPC network workspace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18112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E7D9C-9314-4F5F-9DA8-40F0C08AB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Free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BC37CF-389B-4A03-8BFE-BC7F520C63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2925279"/>
            <a:ext cx="8229600" cy="1007442"/>
          </a:xfrm>
        </p:spPr>
        <p:txBody>
          <a:bodyPr>
            <a:normAutofit/>
          </a:bodyPr>
          <a:lstStyle/>
          <a:p>
            <a:pPr algn="ctr"/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For further info, visit </a:t>
            </a:r>
            <a:r>
              <a:rPr lang="en-GB" sz="18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2"/>
              </a:rPr>
              <a:t>Harrogate and District NHS community IPC resources website</a:t>
            </a:r>
            <a:r>
              <a:rPr lang="en-GB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GB" sz="18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8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1368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CC86B-4776-6E18-6AA3-47340560C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HCAI LFE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45585FF-5D2A-B353-E885-0713F004A0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79158" y="1340768"/>
            <a:ext cx="3785684" cy="5335486"/>
          </a:xfrm>
        </p:spPr>
      </p:pic>
    </p:spTree>
    <p:extLst>
      <p:ext uri="{BB962C8B-B14F-4D97-AF65-F5344CB8AC3E}">
        <p14:creationId xmlns:p14="http://schemas.microsoft.com/office/powerpoint/2010/main" val="25583870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82BB4-CEED-2AE0-ACD1-D9583C1DB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C. diff passport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B0AF1D3-433B-9037-B82D-D762D09D6A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70608" y="980728"/>
            <a:ext cx="3202783" cy="4535834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6CEBC81-79B4-8EDB-68F6-E17AD5F2DB3D}"/>
              </a:ext>
            </a:extLst>
          </p:cNvPr>
          <p:cNvSpPr txBox="1"/>
          <p:nvPr/>
        </p:nvSpPr>
        <p:spPr>
          <a:xfrm>
            <a:off x="1115616" y="5733256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If you would like to order more passports, please email the team for a link: </a:t>
            </a:r>
            <a:r>
              <a:rPr lang="en-GB" dirty="0">
                <a:hlinkClick r:id="rId3"/>
              </a:rPr>
              <a:t>ciosicb.ipc@nhs.net</a:t>
            </a:r>
            <a:r>
              <a:rPr lang="en-GB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06E8D1-88D9-C3AB-7162-29411E09898A}"/>
              </a:ext>
            </a:extLst>
          </p:cNvPr>
          <p:cNvSpPr txBox="1"/>
          <p:nvPr/>
        </p:nvSpPr>
        <p:spPr>
          <a:xfrm>
            <a:off x="971600" y="152543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4"/>
              </a:rPr>
              <a:t>C. diff passport</a:t>
            </a:r>
            <a:r>
              <a:rPr lang="en-GB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F268B0-0771-6F7E-2AAB-ED03867A05D0}"/>
              </a:ext>
            </a:extLst>
          </p:cNvPr>
          <p:cNvSpPr txBox="1"/>
          <p:nvPr/>
        </p:nvSpPr>
        <p:spPr>
          <a:xfrm>
            <a:off x="6444207" y="1525434"/>
            <a:ext cx="1871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5"/>
              </a:rPr>
              <a:t>C. diff card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707788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6B2E5-DCF7-5531-6454-DAB1DE38C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CFT urinary catheter policy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F59BB1-E0FD-AF76-AD3D-CD1F1B3B4A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941" y="2564904"/>
            <a:ext cx="8229600" cy="43137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40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hlinkClick r:id="rId2"/>
              </a:rPr>
              <a:t>Urinary catheterisation in adults</a:t>
            </a:r>
            <a:r>
              <a:rPr lang="en-GB" sz="40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41253595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B16C6-E69D-4369-8809-0A65D836D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Urinary catheter passport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DC26C3-E91A-4D8E-919F-2DA063C281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5516562"/>
          </a:xfrm>
        </p:spPr>
        <p:txBody>
          <a:bodyPr>
            <a:normAutofit fontScale="55000" lnSpcReduction="20000"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 algn="ctr">
              <a:buNone/>
            </a:pPr>
            <a:r>
              <a:rPr lang="en-GB" sz="4300" dirty="0"/>
              <a:t>To order  free passports, please email </a:t>
            </a:r>
            <a:r>
              <a:rPr lang="en-GB" sz="4300" dirty="0">
                <a:hlinkClick r:id="rId2"/>
              </a:rPr>
              <a:t>ciosicb.ipc@nhs.net</a:t>
            </a:r>
            <a:r>
              <a:rPr lang="en-GB" sz="4300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42AEF4-F2F5-26B2-67D1-C903D20FF7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9807" y="1095791"/>
            <a:ext cx="3304386" cy="4666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63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534A4-883F-474F-B42A-34D46CC26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38EC11-B3F4-40D3-A0D7-323A32F2ED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Any questions? 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4DCD01-2E64-1D07-6A87-E2E82133D0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2780928"/>
            <a:ext cx="4096638" cy="238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6351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0C36466-843C-EF3D-36AF-B6B67AA909A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520" t="13557" r="22079" b="5924"/>
          <a:stretch/>
        </p:blipFill>
        <p:spPr>
          <a:xfrm>
            <a:off x="1313372" y="1006065"/>
            <a:ext cx="6517256" cy="46551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2E3B15-6458-4656-8C96-FCB301FE2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Contact details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B1696-3674-49D6-A3E9-72FBEC1A3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7624" y="5661248"/>
            <a:ext cx="6768752" cy="10081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600" dirty="0"/>
              <a:t>Should you have any queries, please don’t hesitate to contact the team.</a:t>
            </a:r>
          </a:p>
          <a:p>
            <a:pPr marL="0" indent="0">
              <a:buNone/>
            </a:pPr>
            <a:r>
              <a:rPr lang="en-GB" sz="1600" dirty="0"/>
              <a:t>Email: </a:t>
            </a:r>
            <a:r>
              <a:rPr lang="en-GB" sz="1600" dirty="0">
                <a:hlinkClick r:id="rId3"/>
              </a:rPr>
              <a:t>ciosicb.ipc@nhs.net</a:t>
            </a:r>
            <a:r>
              <a:rPr lang="en-GB" sz="1600" dirty="0"/>
              <a:t> </a:t>
            </a:r>
          </a:p>
          <a:p>
            <a:pPr marL="0" indent="0">
              <a:buNone/>
            </a:pPr>
            <a:r>
              <a:rPr lang="en-GB" sz="1600" dirty="0"/>
              <a:t>Webpage with information and resources: </a:t>
            </a:r>
            <a:r>
              <a:rPr lang="en-GB" sz="1600" dirty="0">
                <a:hlinkClick r:id="rId4"/>
              </a:rPr>
              <a:t>NHS CIOS ICB IPC webpage</a:t>
            </a:r>
            <a:r>
              <a:rPr lang="en-GB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682986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E2E38-B7B2-9716-691B-20EFAEACA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Site visits </a:t>
            </a:r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868D0513-596B-35BA-DDC8-D491283FAB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688" y="881649"/>
            <a:ext cx="5616624" cy="1261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alt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kumimoji="0" lang="en-GB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 support with completion of a general infection prevention and control audit, and bespoke guidance on processes, and resources. </a:t>
            </a:r>
            <a:r>
              <a:rPr kumimoji="0" lang="en-GB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30-minute bite size face to face training session can be added to these visits. </a:t>
            </a:r>
            <a:endParaRPr kumimoji="0" lang="en-GB" altLang="en-US" sz="1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93A983F8-5625-8EC8-ED15-DE3EF970A1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512" y="60212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Contact: </a:t>
            </a:r>
            <a:r>
              <a:rPr kumimoji="0" lang="en-GB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ciosicb.ipc@nhs.net</a:t>
            </a:r>
            <a:r>
              <a:rPr kumimoji="0" lang="en-GB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to arrange a visit to your practice.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2E8F515-1922-8613-34FF-05D48D2F80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0163758"/>
              </p:ext>
            </p:extLst>
          </p:nvPr>
        </p:nvGraphicFramePr>
        <p:xfrm>
          <a:off x="1709420" y="1988840"/>
          <a:ext cx="5725160" cy="38172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62580">
                  <a:extLst>
                    <a:ext uri="{9D8B030D-6E8A-4147-A177-3AD203B41FA5}">
                      <a16:colId xmlns:a16="http://schemas.microsoft.com/office/drawing/2014/main" val="139575991"/>
                    </a:ext>
                  </a:extLst>
                </a:gridCol>
                <a:gridCol w="2862580">
                  <a:extLst>
                    <a:ext uri="{9D8B030D-6E8A-4147-A177-3AD203B41FA5}">
                      <a16:colId xmlns:a16="http://schemas.microsoft.com/office/drawing/2014/main" val="400601565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>
                          <a:effectLst/>
                        </a:rPr>
                        <a:t>You said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>
                          <a:effectLst/>
                        </a:rPr>
                        <a:t>We did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962387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effectLst/>
                        </a:rPr>
                        <a:t>‘’We would like support with implementing hand hygiene training, audits, and competency assessment’’ 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u="sng" dirty="0">
                          <a:effectLst/>
                          <a:hlinkClick r:id="rId3"/>
                        </a:rPr>
                        <a:t>20-minute YouTube narrated presentation on hand hygiene training and audit guidance</a:t>
                      </a:r>
                      <a:r>
                        <a:rPr lang="en-GB" sz="1600" dirty="0">
                          <a:effectLst/>
                        </a:rPr>
                        <a:t> 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167032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>
                          <a:effectLst/>
                        </a:rPr>
                        <a:t>‘’We would like guidance on audit’’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buFont typeface="Arial" panose="020B0604020202020204" pitchFamily="34" charset="0"/>
                        <a:buNone/>
                      </a:pPr>
                      <a:r>
                        <a:rPr lang="en-GB" sz="1600" b="0" i="0" dirty="0">
                          <a:solidFill>
                            <a:srgbClr val="00529E"/>
                          </a:solidFill>
                          <a:effectLst/>
                          <a:hlinkClick r:id="rId4"/>
                        </a:rPr>
                        <a:t>care home audit calendar template</a:t>
                      </a:r>
                      <a:endParaRPr lang="en-GB" sz="1600" b="0" i="0" dirty="0">
                        <a:solidFill>
                          <a:srgbClr val="212B32"/>
                        </a:solidFill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407895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effectLst/>
                        </a:rPr>
                        <a:t>‘’We would like IPC training’’’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u="sng" dirty="0">
                          <a:effectLst/>
                          <a:hlinkClick r:id="rId5"/>
                        </a:rPr>
                        <a:t>IPC network</a:t>
                      </a:r>
                      <a:r>
                        <a:rPr lang="en-GB" sz="1600" u="sng" dirty="0">
                          <a:effectLst/>
                        </a:rPr>
                        <a:t> </a:t>
                      </a:r>
                      <a:r>
                        <a:rPr lang="en-GB" sz="1600" u="none" dirty="0">
                          <a:effectLst/>
                        </a:rPr>
                        <a:t>and care home annual updates</a:t>
                      </a:r>
                      <a:r>
                        <a:rPr lang="en-GB" sz="1600" u="sng" dirty="0">
                          <a:effectLst/>
                        </a:rPr>
                        <a:t> 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847517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effectLst/>
                        </a:rPr>
                        <a:t>‘’Drop-in sessions would be beneficial’’ 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>
                          <a:effectLst/>
                        </a:rPr>
                        <a:t>Email: </a:t>
                      </a:r>
                      <a:r>
                        <a:rPr lang="en-GB" sz="1600" u="sng">
                          <a:effectLst/>
                          <a:hlinkClick r:id="rId2"/>
                        </a:rPr>
                        <a:t>ciosicb.ipc@nhs.net</a:t>
                      </a:r>
                      <a:r>
                        <a:rPr lang="en-GB" sz="1600">
                          <a:effectLst/>
                        </a:rPr>
                        <a:t> for monthly drop-in sessions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043236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>
                          <a:effectLst/>
                        </a:rPr>
                        <a:t>‘’We would like guidance on mask selection’’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GB" sz="1600" dirty="0">
                          <a:hlinkClick r:id="rId6"/>
                        </a:rPr>
                        <a:t>Care home when do I need to wear a mask</a:t>
                      </a:r>
                      <a:r>
                        <a:rPr lang="en-GB" sz="1600" dirty="0"/>
                        <a:t> 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507275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1043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27567-02D6-B3A5-8585-4241D739F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Annual virtual updates (held quarterly)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9ABEA6A-F494-070D-F0F7-54F4BDD23B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5696" y="1556792"/>
            <a:ext cx="4998470" cy="4784725"/>
          </a:xfrm>
        </p:spPr>
      </p:pic>
    </p:spTree>
    <p:extLst>
      <p:ext uri="{BB962C8B-B14F-4D97-AF65-F5344CB8AC3E}">
        <p14:creationId xmlns:p14="http://schemas.microsoft.com/office/powerpoint/2010/main" val="119062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3593C-E698-7C58-F1AF-F4C6F3447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IPC network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F9787F1-0C91-963A-AF8B-C6722A5B24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24236" y="1197714"/>
            <a:ext cx="3763988" cy="5311560"/>
          </a:xfrm>
        </p:spPr>
      </p:pic>
    </p:spTree>
    <p:extLst>
      <p:ext uri="{BB962C8B-B14F-4D97-AF65-F5344CB8AC3E}">
        <p14:creationId xmlns:p14="http://schemas.microsoft.com/office/powerpoint/2010/main" val="1493917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AA4A4-0C0A-E528-377E-6A03B8F0E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23-24 monthly newsletters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5CC648-B2AD-4638-F0E6-FE72247FA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744924"/>
            <a:ext cx="8229600" cy="1368152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/>
              <a:t>To sign up, contact the team: </a:t>
            </a:r>
            <a:r>
              <a:rPr lang="en-GB" dirty="0">
                <a:hlinkClick r:id="rId2"/>
              </a:rPr>
              <a:t>ciosicb.ipc@nhs.net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46836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74CBE-C62A-4834-A334-B918C6BF2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Statutory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52DADA-F52B-4B28-A344-7C929A613D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GB" sz="3000" dirty="0">
                <a:cs typeface="Arial" panose="020B0604020202020204" pitchFamily="34" charset="0"/>
                <a:hlinkClick r:id="rId2"/>
              </a:rPr>
              <a:t>The Health and Social Care Act 2008 (Regulated Activities) Regulations 2014</a:t>
            </a:r>
            <a:endParaRPr lang="en-GB" sz="3000" dirty="0"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sz="3000" dirty="0">
                <a:hlinkClick r:id="rId3"/>
              </a:rPr>
              <a:t>Health &amp; Safety at Work Act (1974) </a:t>
            </a:r>
            <a:endParaRPr lang="en-GB" sz="3000" dirty="0"/>
          </a:p>
          <a:p>
            <a:pPr marL="0" indent="0">
              <a:buNone/>
            </a:pPr>
            <a:r>
              <a:rPr lang="en-GB" sz="3000" dirty="0">
                <a:hlinkClick r:id="rId4"/>
              </a:rPr>
              <a:t>Management of Health &amp; Safety at Work Regulations (1992) </a:t>
            </a:r>
            <a:endParaRPr lang="en-GB" sz="3000" dirty="0"/>
          </a:p>
          <a:p>
            <a:pPr marL="0" indent="0">
              <a:buNone/>
            </a:pPr>
            <a:r>
              <a:rPr lang="en-GB" sz="3000" dirty="0">
                <a:hlinkClick r:id="rId5"/>
              </a:rPr>
              <a:t>The Personal Protective Equipment at Work Regulations (1992)</a:t>
            </a:r>
            <a:endParaRPr lang="en-GB" sz="3000" dirty="0"/>
          </a:p>
          <a:p>
            <a:pPr marL="0" indent="0">
              <a:buNone/>
            </a:pPr>
            <a:r>
              <a:rPr lang="en-GB" sz="3000" dirty="0">
                <a:hlinkClick r:id="rId6"/>
              </a:rPr>
              <a:t>Control of substances hazardous to health (COSHH) (2002)</a:t>
            </a:r>
            <a:r>
              <a:rPr lang="en-GB" sz="3000" dirty="0"/>
              <a:t> </a:t>
            </a:r>
          </a:p>
          <a:p>
            <a:pPr marL="0" indent="0">
              <a:buNone/>
            </a:pPr>
            <a:r>
              <a:rPr lang="en-GB" sz="3000" dirty="0">
                <a:cs typeface="Arial" panose="020B0604020202020204" pitchFamily="34" charset="0"/>
                <a:hlinkClick r:id="rId7"/>
              </a:rPr>
              <a:t>CQC adult social care provider information</a:t>
            </a:r>
            <a:r>
              <a:rPr lang="en-GB" sz="3000" dirty="0"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n-GB" sz="3000" dirty="0">
                <a:cs typeface="Arial" panose="020B0604020202020204" pitchFamily="34" charset="0"/>
                <a:hlinkClick r:id="rId8"/>
              </a:rPr>
              <a:t>CQC KLOE for adult social care</a:t>
            </a:r>
            <a:r>
              <a:rPr lang="en-GB" sz="3000" dirty="0"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n-GB" sz="3000" dirty="0">
                <a:cs typeface="Arial" panose="020B0604020202020204" pitchFamily="34" charset="0"/>
                <a:hlinkClick r:id="rId9"/>
              </a:rPr>
              <a:t>CQC infection prevention and control inspections</a:t>
            </a:r>
            <a:r>
              <a:rPr lang="en-GB" sz="3000" dirty="0"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n-GB" sz="4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assist care home providers in evidencing CQC requirements; the IPC team have created the </a:t>
            </a:r>
            <a:r>
              <a:rPr lang="en-GB" sz="48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0"/>
              </a:rPr>
              <a:t>Care home annual report template</a:t>
            </a:r>
            <a:endParaRPr lang="en-GB" sz="48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GB" sz="4800" dirty="0"/>
          </a:p>
          <a:p>
            <a:pPr marL="0" indent="0">
              <a:buNone/>
            </a:pPr>
            <a:r>
              <a:rPr lang="en-GB" sz="4800" dirty="0"/>
              <a:t>Infrastructure and process national guidance: </a:t>
            </a:r>
          </a:p>
          <a:p>
            <a:r>
              <a:rPr lang="en-GB" sz="4800" dirty="0">
                <a:hlinkClick r:id="rId11"/>
              </a:rPr>
              <a:t>Health Building Notes (HBNs)</a:t>
            </a:r>
            <a:r>
              <a:rPr lang="en-GB" sz="4800" dirty="0"/>
              <a:t>: guide design and planning of new healthcare buildings and adaptation of existing amenities</a:t>
            </a:r>
          </a:p>
          <a:p>
            <a:r>
              <a:rPr lang="en-GB" sz="4800" dirty="0">
                <a:hlinkClick r:id="rId12"/>
              </a:rPr>
              <a:t>Health Technical Memoranda (HTMs)</a:t>
            </a:r>
            <a:r>
              <a:rPr lang="en-GB" sz="4800" dirty="0"/>
              <a:t>: guide design, installation and operation of facilities used in healthcare delivery. Includes </a:t>
            </a:r>
            <a:r>
              <a:rPr lang="en-GB" sz="4800" dirty="0">
                <a:hlinkClick r:id="rId13"/>
              </a:rPr>
              <a:t>HTM 07-01 Safe management of healthcare waste</a:t>
            </a:r>
            <a:r>
              <a:rPr lang="en-GB" sz="4800" dirty="0"/>
              <a:t> </a:t>
            </a:r>
          </a:p>
          <a:p>
            <a:pPr marL="0" indent="0">
              <a:buNone/>
            </a:pPr>
            <a:endParaRPr lang="en-GB" sz="4800" dirty="0">
              <a:cs typeface="Arial" panose="020B0604020202020204" pitchFamily="34" charset="0"/>
            </a:endParaRPr>
          </a:p>
          <a:p>
            <a:endParaRPr lang="en-GB" sz="4800" dirty="0"/>
          </a:p>
          <a:p>
            <a:endParaRPr lang="en-GB" sz="4800" b="0" i="0" dirty="0">
              <a:effectLst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4800" b="0" i="0" dirty="0">
              <a:effectLst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sz="4800" b="0" i="0" u="none" strike="noStrike" baseline="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09D9EA-13E0-A6AF-DF4A-0E41AFD4F27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300192" y="5081180"/>
            <a:ext cx="2386608" cy="1588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7933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18EAFE-429B-7ABC-37A1-C75625BEC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Hand hygiene training presentation and CAT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000E83-7192-8DB5-95B1-E8D98F80AD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dirty="0">
                <a:hlinkClick r:id="rId2"/>
              </a:rPr>
              <a:t>Hand hygiene training, competency assessment and audit 20 minute narrated presentation</a:t>
            </a: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>
                <a:hlinkClick r:id="rId3"/>
              </a:rPr>
              <a:t>Hand hygiene competency assessment tool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856828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A752F-AD7D-43AB-ACD4-B20F2537A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National standards of healthcare cleanliness (2021)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73D9F-FBEE-4941-8BB9-43CA394D11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2800" b="0" i="0" dirty="0">
                <a:solidFill>
                  <a:srgbClr val="3E3E35"/>
                </a:solidFill>
                <a:effectLst/>
                <a:hlinkClick r:id="rId2"/>
              </a:rPr>
              <a:t>The national standards of healthcare cleanliness (2021)</a:t>
            </a:r>
            <a:r>
              <a:rPr lang="en-GB" sz="2800" b="0" i="0" dirty="0">
                <a:solidFill>
                  <a:srgbClr val="3E3E35"/>
                </a:solidFill>
                <a:effectLst/>
              </a:rPr>
              <a:t> </a:t>
            </a:r>
            <a:r>
              <a:rPr lang="en-GB" sz="2800" b="0" i="0" dirty="0">
                <a:effectLst/>
              </a:rPr>
              <a:t>replaces the 2007 specifications for NHS cleanliness</a:t>
            </a:r>
          </a:p>
          <a:p>
            <a:endParaRPr lang="en-GB" sz="2800" dirty="0"/>
          </a:p>
          <a:p>
            <a:r>
              <a:rPr lang="en-GB" sz="2800" dirty="0">
                <a:hlinkClick r:id="rId3"/>
              </a:rPr>
              <a:t>National standards of healthcare cleanliness 18-minute narrated presentation</a:t>
            </a:r>
            <a:r>
              <a:rPr lang="en-GB" sz="2800" dirty="0"/>
              <a:t> </a:t>
            </a:r>
          </a:p>
          <a:p>
            <a:endParaRPr lang="en-GB" sz="2800" dirty="0"/>
          </a:p>
          <a:p>
            <a:r>
              <a:rPr lang="en-GB" sz="2800" dirty="0">
                <a:hlinkClick r:id="rId4"/>
              </a:rPr>
              <a:t>Care home cleaning specification template</a:t>
            </a:r>
            <a:r>
              <a:rPr lang="en-GB" sz="2800" dirty="0"/>
              <a:t> </a:t>
            </a:r>
          </a:p>
          <a:p>
            <a:pPr marL="0" indent="0">
              <a:buNone/>
            </a:pPr>
            <a:r>
              <a:rPr lang="en-GB" sz="2800" dirty="0"/>
              <a:t> </a:t>
            </a:r>
            <a:endParaRPr lang="en-GB" sz="2800" b="0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34191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NHS Kernow Powerpoint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HS Kernow master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S Kernow master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S Kernow master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S Kernow master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S Kernow master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S Kernow master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S Kernow master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S Kernow master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S Kernow master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S Kernow master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S Kernow master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S Kernow master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D56C49F1-691E-4DBE-90FC-9785E57BE4B0}" vid="{5C1AE6AE-1F9C-452F-A081-1639950EE96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PowerPoint-template</Template>
  <TotalTime>31</TotalTime>
  <Words>679</Words>
  <Application>Microsoft Office PowerPoint</Application>
  <PresentationFormat>On-screen Show (4:3)</PresentationFormat>
  <Paragraphs>108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NHS Kernow Powerpoint template</vt:lpstr>
      <vt:lpstr>Care home infection prevention and control  </vt:lpstr>
      <vt:lpstr>Contact details </vt:lpstr>
      <vt:lpstr>Site visits </vt:lpstr>
      <vt:lpstr>Annual virtual updates (held quarterly) </vt:lpstr>
      <vt:lpstr>IPC network </vt:lpstr>
      <vt:lpstr>23-24 monthly newsletters</vt:lpstr>
      <vt:lpstr>Statutory requirements</vt:lpstr>
      <vt:lpstr>Hand hygiene training presentation and CAT</vt:lpstr>
      <vt:lpstr>National standards of healthcare cleanliness (2021) </vt:lpstr>
      <vt:lpstr>Audits and competency assessments </vt:lpstr>
      <vt:lpstr>Further resources</vt:lpstr>
      <vt:lpstr>Free resources</vt:lpstr>
      <vt:lpstr>HCAI LFE</vt:lpstr>
      <vt:lpstr>C. diff passport</vt:lpstr>
      <vt:lpstr>CFT urinary catheter policy </vt:lpstr>
      <vt:lpstr>Urinary catheter passport</vt:lpstr>
      <vt:lpstr>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CUNDY, Alexandra (NHS CORNWALL AND THE ISLES OF SCILLY ICB - 11N)</dc:creator>
  <cp:lastModifiedBy>CUNDY, Alexandra (NHS CORNWALL AND THE ISLES OF SCILLY ICB - 11N)</cp:lastModifiedBy>
  <cp:revision>7</cp:revision>
  <cp:lastPrinted>2019-01-14T12:47:43Z</cp:lastPrinted>
  <dcterms:created xsi:type="dcterms:W3CDTF">2024-03-05T12:02:45Z</dcterms:created>
  <dcterms:modified xsi:type="dcterms:W3CDTF">2024-03-08T08:38:37Z</dcterms:modified>
</cp:coreProperties>
</file>