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35" r:id="rId5"/>
    <p:sldId id="337" r:id="rId6"/>
    <p:sldId id="336" r:id="rId7"/>
    <p:sldId id="328" r:id="rId8"/>
    <p:sldId id="342" r:id="rId9"/>
    <p:sldId id="338" r:id="rId10"/>
    <p:sldId id="341" r:id="rId11"/>
    <p:sldId id="343" r:id="rId12"/>
    <p:sldId id="334" r:id="rId13"/>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2"/>
    <a:srgbClr val="046585"/>
    <a:srgbClr val="061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7E5B8-09C4-4025-9EF8-1CA9C205F1C4}" v="12" dt="2024-03-21T17:36:00.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4660"/>
  </p:normalViewPr>
  <p:slideViewPr>
    <p:cSldViewPr snapToGrid="0">
      <p:cViewPr varScale="1">
        <p:scale>
          <a:sx n="136" d="100"/>
          <a:sy n="136" d="100"/>
        </p:scale>
        <p:origin x="12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ULL Beverly 30268" userId="46fca962-2b7d-4499-84be-349fa501ca14" providerId="ADAL" clId="{02F7E5B8-09C4-4025-9EF8-1CA9C205F1C4}"/>
    <pc:docChg chg="undo redo custSel addSld delSld modSld sldOrd">
      <pc:chgData name="FAULL Beverly 30268" userId="46fca962-2b7d-4499-84be-349fa501ca14" providerId="ADAL" clId="{02F7E5B8-09C4-4025-9EF8-1CA9C205F1C4}" dt="2024-03-21T17:42:11.588" v="584" actId="14100"/>
      <pc:docMkLst>
        <pc:docMk/>
      </pc:docMkLst>
      <pc:sldChg chg="modSp add del mod">
        <pc:chgData name="FAULL Beverly 30268" userId="46fca962-2b7d-4499-84be-349fa501ca14" providerId="ADAL" clId="{02F7E5B8-09C4-4025-9EF8-1CA9C205F1C4}" dt="2024-03-21T17:40:47.876" v="581" actId="14100"/>
        <pc:sldMkLst>
          <pc:docMk/>
          <pc:sldMk cId="2704383000" sldId="328"/>
        </pc:sldMkLst>
        <pc:spChg chg="mod">
          <ac:chgData name="FAULL Beverly 30268" userId="46fca962-2b7d-4499-84be-349fa501ca14" providerId="ADAL" clId="{02F7E5B8-09C4-4025-9EF8-1CA9C205F1C4}" dt="2024-03-21T17:40:47.876" v="581" actId="14100"/>
          <ac:spMkLst>
            <pc:docMk/>
            <pc:sldMk cId="2704383000" sldId="328"/>
            <ac:spMk id="5" creationId="{888F1679-4263-754E-BBD0-1A6FDC17D039}"/>
          </ac:spMkLst>
        </pc:spChg>
        <pc:spChg chg="mod">
          <ac:chgData name="FAULL Beverly 30268" userId="46fca962-2b7d-4499-84be-349fa501ca14" providerId="ADAL" clId="{02F7E5B8-09C4-4025-9EF8-1CA9C205F1C4}" dt="2024-03-21T16:24:20.671" v="316" actId="20577"/>
          <ac:spMkLst>
            <pc:docMk/>
            <pc:sldMk cId="2704383000" sldId="328"/>
            <ac:spMk id="31" creationId="{C01296DF-4EC8-AF49-A537-37DCCEC5E357}"/>
          </ac:spMkLst>
        </pc:spChg>
        <pc:spChg chg="mod">
          <ac:chgData name="FAULL Beverly 30268" userId="46fca962-2b7d-4499-84be-349fa501ca14" providerId="ADAL" clId="{02F7E5B8-09C4-4025-9EF8-1CA9C205F1C4}" dt="2024-03-21T16:32:06.125" v="472" actId="20577"/>
          <ac:spMkLst>
            <pc:docMk/>
            <pc:sldMk cId="2704383000" sldId="328"/>
            <ac:spMk id="33" creationId="{8862A074-2C97-694A-B8E4-BAF6353BB16F}"/>
          </ac:spMkLst>
        </pc:spChg>
      </pc:sldChg>
      <pc:sldChg chg="addSp modSp mod">
        <pc:chgData name="FAULL Beverly 30268" userId="46fca962-2b7d-4499-84be-349fa501ca14" providerId="ADAL" clId="{02F7E5B8-09C4-4025-9EF8-1CA9C205F1C4}" dt="2024-03-18T13:44:43.823" v="179" actId="14100"/>
        <pc:sldMkLst>
          <pc:docMk/>
          <pc:sldMk cId="2098075827" sldId="334"/>
        </pc:sldMkLst>
        <pc:picChg chg="add mod">
          <ac:chgData name="FAULL Beverly 30268" userId="46fca962-2b7d-4499-84be-349fa501ca14" providerId="ADAL" clId="{02F7E5B8-09C4-4025-9EF8-1CA9C205F1C4}" dt="2024-03-18T13:44:43.823" v="179" actId="14100"/>
          <ac:picMkLst>
            <pc:docMk/>
            <pc:sldMk cId="2098075827" sldId="334"/>
            <ac:picMk id="6" creationId="{E2FCE99E-57FD-C537-3FA4-94CCBC491E40}"/>
          </ac:picMkLst>
        </pc:picChg>
      </pc:sldChg>
      <pc:sldChg chg="addSp delSp modSp mod modTransition">
        <pc:chgData name="FAULL Beverly 30268" userId="46fca962-2b7d-4499-84be-349fa501ca14" providerId="ADAL" clId="{02F7E5B8-09C4-4025-9EF8-1CA9C205F1C4}" dt="2024-03-21T17:39:40.195" v="578" actId="1076"/>
        <pc:sldMkLst>
          <pc:docMk/>
          <pc:sldMk cId="220770799" sldId="336"/>
        </pc:sldMkLst>
        <pc:picChg chg="add mod">
          <ac:chgData name="FAULL Beverly 30268" userId="46fca962-2b7d-4499-84be-349fa501ca14" providerId="ADAL" clId="{02F7E5B8-09C4-4025-9EF8-1CA9C205F1C4}" dt="2024-03-21T17:39:23.107" v="574" actId="1076"/>
          <ac:picMkLst>
            <pc:docMk/>
            <pc:sldMk cId="220770799" sldId="336"/>
            <ac:picMk id="2" creationId="{D3108AFF-BAE8-E2D3-E555-95249CC1CDBB}"/>
          </ac:picMkLst>
        </pc:picChg>
        <pc:picChg chg="add mod">
          <ac:chgData name="FAULL Beverly 30268" userId="46fca962-2b7d-4499-84be-349fa501ca14" providerId="ADAL" clId="{02F7E5B8-09C4-4025-9EF8-1CA9C205F1C4}" dt="2024-03-21T17:39:26.011" v="575" actId="1076"/>
          <ac:picMkLst>
            <pc:docMk/>
            <pc:sldMk cId="220770799" sldId="336"/>
            <ac:picMk id="4" creationId="{639EC2E7-F7CD-2BE0-5A92-746DF9249928}"/>
          </ac:picMkLst>
        </pc:picChg>
        <pc:picChg chg="add del mod">
          <ac:chgData name="FAULL Beverly 30268" userId="46fca962-2b7d-4499-84be-349fa501ca14" providerId="ADAL" clId="{02F7E5B8-09C4-4025-9EF8-1CA9C205F1C4}" dt="2024-03-21T17:39:40.195" v="578" actId="1076"/>
          <ac:picMkLst>
            <pc:docMk/>
            <pc:sldMk cId="220770799" sldId="336"/>
            <ac:picMk id="6" creationId="{950F6E22-DA53-517F-0B72-0B55679F634F}"/>
          </ac:picMkLst>
        </pc:picChg>
        <pc:picChg chg="add mod">
          <ac:chgData name="FAULL Beverly 30268" userId="46fca962-2b7d-4499-84be-349fa501ca14" providerId="ADAL" clId="{02F7E5B8-09C4-4025-9EF8-1CA9C205F1C4}" dt="2024-03-21T17:39:34.867" v="577" actId="1076"/>
          <ac:picMkLst>
            <pc:docMk/>
            <pc:sldMk cId="220770799" sldId="336"/>
            <ac:picMk id="7" creationId="{67CF011C-633D-0D79-6264-FE376B7FC2E7}"/>
          </ac:picMkLst>
        </pc:picChg>
      </pc:sldChg>
      <pc:sldChg chg="modSp add del mod">
        <pc:chgData name="FAULL Beverly 30268" userId="46fca962-2b7d-4499-84be-349fa501ca14" providerId="ADAL" clId="{02F7E5B8-09C4-4025-9EF8-1CA9C205F1C4}" dt="2024-03-21T17:42:11.588" v="584" actId="14100"/>
        <pc:sldMkLst>
          <pc:docMk/>
          <pc:sldMk cId="4047241043" sldId="338"/>
        </pc:sldMkLst>
        <pc:spChg chg="mod">
          <ac:chgData name="FAULL Beverly 30268" userId="46fca962-2b7d-4499-84be-349fa501ca14" providerId="ADAL" clId="{02F7E5B8-09C4-4025-9EF8-1CA9C205F1C4}" dt="2024-03-21T16:27:15.715" v="411" actId="20577"/>
          <ac:spMkLst>
            <pc:docMk/>
            <pc:sldMk cId="4047241043" sldId="338"/>
            <ac:spMk id="5" creationId="{888F1679-4263-754E-BBD0-1A6FDC17D039}"/>
          </ac:spMkLst>
        </pc:spChg>
        <pc:spChg chg="mod">
          <ac:chgData name="FAULL Beverly 30268" userId="46fca962-2b7d-4499-84be-349fa501ca14" providerId="ADAL" clId="{02F7E5B8-09C4-4025-9EF8-1CA9C205F1C4}" dt="2024-03-21T17:41:35.524" v="582" actId="20577"/>
          <ac:spMkLst>
            <pc:docMk/>
            <pc:sldMk cId="4047241043" sldId="338"/>
            <ac:spMk id="31" creationId="{C01296DF-4EC8-AF49-A537-37DCCEC5E357}"/>
          </ac:spMkLst>
        </pc:spChg>
        <pc:spChg chg="mod">
          <ac:chgData name="FAULL Beverly 30268" userId="46fca962-2b7d-4499-84be-349fa501ca14" providerId="ADAL" clId="{02F7E5B8-09C4-4025-9EF8-1CA9C205F1C4}" dt="2024-03-21T17:41:47.436" v="583" actId="14100"/>
          <ac:spMkLst>
            <pc:docMk/>
            <pc:sldMk cId="4047241043" sldId="338"/>
            <ac:spMk id="33" creationId="{8862A074-2C97-694A-B8E4-BAF6353BB16F}"/>
          </ac:spMkLst>
        </pc:spChg>
        <pc:spChg chg="mod">
          <ac:chgData name="FAULL Beverly 30268" userId="46fca962-2b7d-4499-84be-349fa501ca14" providerId="ADAL" clId="{02F7E5B8-09C4-4025-9EF8-1CA9C205F1C4}" dt="2024-03-21T17:42:11.588" v="584" actId="14100"/>
          <ac:spMkLst>
            <pc:docMk/>
            <pc:sldMk cId="4047241043" sldId="338"/>
            <ac:spMk id="47" creationId="{D484E94B-1BE8-3A48-B6BB-4D189AC0838E}"/>
          </ac:spMkLst>
        </pc:spChg>
      </pc:sldChg>
      <pc:sldChg chg="modSp add del mod">
        <pc:chgData name="FAULL Beverly 30268" userId="46fca962-2b7d-4499-84be-349fa501ca14" providerId="ADAL" clId="{02F7E5B8-09C4-4025-9EF8-1CA9C205F1C4}" dt="2024-03-21T16:30:37.159" v="417" actId="47"/>
        <pc:sldMkLst>
          <pc:docMk/>
          <pc:sldMk cId="2578479945" sldId="342"/>
        </pc:sldMkLst>
        <pc:spChg chg="mod">
          <ac:chgData name="FAULL Beverly 30268" userId="46fca962-2b7d-4499-84be-349fa501ca14" providerId="ADAL" clId="{02F7E5B8-09C4-4025-9EF8-1CA9C205F1C4}" dt="2024-03-12T14:55:50.323" v="8" actId="20577"/>
          <ac:spMkLst>
            <pc:docMk/>
            <pc:sldMk cId="2578479945" sldId="342"/>
            <ac:spMk id="47" creationId="{D484E94B-1BE8-3A48-B6BB-4D189AC0838E}"/>
          </ac:spMkLst>
        </pc:spChg>
      </pc:sldChg>
      <pc:sldChg chg="modSp new add del mod ord modTransition">
        <pc:chgData name="FAULL Beverly 30268" userId="46fca962-2b7d-4499-84be-349fa501ca14" providerId="ADAL" clId="{02F7E5B8-09C4-4025-9EF8-1CA9C205F1C4}" dt="2024-03-21T17:08:40.774" v="550" actId="20577"/>
        <pc:sldMkLst>
          <pc:docMk/>
          <pc:sldMk cId="4138545403" sldId="343"/>
        </pc:sldMkLst>
        <pc:spChg chg="mod">
          <ac:chgData name="FAULL Beverly 30268" userId="46fca962-2b7d-4499-84be-349fa501ca14" providerId="ADAL" clId="{02F7E5B8-09C4-4025-9EF8-1CA9C205F1C4}" dt="2024-03-21T17:08:40.774" v="550" actId="20577"/>
          <ac:spMkLst>
            <pc:docMk/>
            <pc:sldMk cId="4138545403" sldId="343"/>
            <ac:spMk id="2" creationId="{BDD6149E-0B17-9829-E875-C552DFC34106}"/>
          </ac:spMkLst>
        </pc:spChg>
      </pc:sldChg>
      <pc:sldChg chg="addSp delSp modSp add del mod">
        <pc:chgData name="FAULL Beverly 30268" userId="46fca962-2b7d-4499-84be-349fa501ca14" providerId="ADAL" clId="{02F7E5B8-09C4-4025-9EF8-1CA9C205F1C4}" dt="2024-03-18T13:37:26.657" v="141" actId="2696"/>
        <pc:sldMkLst>
          <pc:docMk/>
          <pc:sldMk cId="154800494" sldId="344"/>
        </pc:sldMkLst>
        <pc:spChg chg="add del mod">
          <ac:chgData name="FAULL Beverly 30268" userId="46fca962-2b7d-4499-84be-349fa501ca14" providerId="ADAL" clId="{02F7E5B8-09C4-4025-9EF8-1CA9C205F1C4}" dt="2024-03-18T13:30:07.891" v="37" actId="22"/>
          <ac:spMkLst>
            <pc:docMk/>
            <pc:sldMk cId="154800494" sldId="344"/>
            <ac:spMk id="3" creationId="{3252A4EC-32DA-8F3A-CE30-8BA300C48E56}"/>
          </ac:spMkLst>
        </pc:spChg>
        <pc:spChg chg="add del mod">
          <ac:chgData name="FAULL Beverly 30268" userId="46fca962-2b7d-4499-84be-349fa501ca14" providerId="ADAL" clId="{02F7E5B8-09C4-4025-9EF8-1CA9C205F1C4}" dt="2024-03-18T13:31:22.930" v="52" actId="20577"/>
          <ac:spMkLst>
            <pc:docMk/>
            <pc:sldMk cId="154800494" sldId="344"/>
            <ac:spMk id="5" creationId="{888F1679-4263-754E-BBD0-1A6FDC17D039}"/>
          </ac:spMkLst>
        </pc:spChg>
        <pc:spChg chg="add del">
          <ac:chgData name="FAULL Beverly 30268" userId="46fca962-2b7d-4499-84be-349fa501ca14" providerId="ADAL" clId="{02F7E5B8-09C4-4025-9EF8-1CA9C205F1C4}" dt="2024-03-18T13:30:04.291" v="33" actId="22"/>
          <ac:spMkLst>
            <pc:docMk/>
            <pc:sldMk cId="154800494" sldId="344"/>
            <ac:spMk id="7" creationId="{F365402A-807B-361A-6867-2DED005C37C0}"/>
          </ac:spMkLst>
        </pc:spChg>
        <pc:spChg chg="add del mod">
          <ac:chgData name="FAULL Beverly 30268" userId="46fca962-2b7d-4499-84be-349fa501ca14" providerId="ADAL" clId="{02F7E5B8-09C4-4025-9EF8-1CA9C205F1C4}" dt="2024-03-18T13:31:01.813" v="43" actId="22"/>
          <ac:spMkLst>
            <pc:docMk/>
            <pc:sldMk cId="154800494" sldId="344"/>
            <ac:spMk id="9" creationId="{962F238F-0243-60E5-D648-B5C9AF9A14A6}"/>
          </ac:spMkLst>
        </pc:spChg>
        <pc:spChg chg="add del">
          <ac:chgData name="FAULL Beverly 30268" userId="46fca962-2b7d-4499-84be-349fa501ca14" providerId="ADAL" clId="{02F7E5B8-09C4-4025-9EF8-1CA9C205F1C4}" dt="2024-03-18T13:31:17.449" v="48" actId="22"/>
          <ac:spMkLst>
            <pc:docMk/>
            <pc:sldMk cId="154800494" sldId="344"/>
            <ac:spMk id="12" creationId="{9C14F61D-5DDE-84AA-2740-FF598FD1357C}"/>
          </ac:spMkLst>
        </pc:spChg>
        <pc:spChg chg="add del mod">
          <ac:chgData name="FAULL Beverly 30268" userId="46fca962-2b7d-4499-84be-349fa501ca14" providerId="ADAL" clId="{02F7E5B8-09C4-4025-9EF8-1CA9C205F1C4}" dt="2024-03-18T13:31:22.433" v="51" actId="20577"/>
          <ac:spMkLst>
            <pc:docMk/>
            <pc:sldMk cId="154800494" sldId="344"/>
            <ac:spMk id="31" creationId="{C01296DF-4EC8-AF49-A537-37DCCEC5E357}"/>
          </ac:spMkLst>
        </pc:spChg>
        <pc:spChg chg="add del mod">
          <ac:chgData name="FAULL Beverly 30268" userId="46fca962-2b7d-4499-84be-349fa501ca14" providerId="ADAL" clId="{02F7E5B8-09C4-4025-9EF8-1CA9C205F1C4}" dt="2024-03-18T13:31:18.809" v="50" actId="20577"/>
          <ac:spMkLst>
            <pc:docMk/>
            <pc:sldMk cId="154800494" sldId="344"/>
            <ac:spMk id="33" creationId="{8862A074-2C97-694A-B8E4-BAF6353BB16F}"/>
          </ac:spMkLst>
        </pc:spChg>
        <pc:spChg chg="add del mod">
          <ac:chgData name="FAULL Beverly 30268" userId="46fca962-2b7d-4499-84be-349fa501ca14" providerId="ADAL" clId="{02F7E5B8-09C4-4025-9EF8-1CA9C205F1C4}" dt="2024-03-18T13:31:17.982" v="49" actId="20577"/>
          <ac:spMkLst>
            <pc:docMk/>
            <pc:sldMk cId="154800494" sldId="344"/>
            <ac:spMk id="47" creationId="{D484E94B-1BE8-3A48-B6BB-4D189AC083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D73FDB-1BD6-4157-B00E-CFE7FCC2E335}"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52783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D73FDB-1BD6-4157-B00E-CFE7FCC2E335}"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11326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D73FDB-1BD6-4157-B00E-CFE7FCC2E335}"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143183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D73FDB-1BD6-4157-B00E-CFE7FCC2E335}"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197430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D73FDB-1BD6-4157-B00E-CFE7FCC2E335}"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67613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D73FDB-1BD6-4157-B00E-CFE7FCC2E335}"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155401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D73FDB-1BD6-4157-B00E-CFE7FCC2E335}" type="datetimeFigureOut">
              <a:rPr lang="en-GB" smtClean="0"/>
              <a:t>21/03/2024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69954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D73FDB-1BD6-4157-B00E-CFE7FCC2E335}" type="datetimeFigureOut">
              <a:rPr lang="en-GB" smtClean="0"/>
              <a:t>21/03/2024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346900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73FDB-1BD6-4157-B00E-CFE7FCC2E335}" type="datetimeFigureOut">
              <a:rPr lang="en-GB" smtClean="0"/>
              <a:t>21/03/2024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48703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0D73FDB-1BD6-4157-B00E-CFE7FCC2E335}"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97401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0D73FDB-1BD6-4157-B00E-CFE7FCC2E335}"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D8C04-F98C-40FC-962A-CE19889160EC}" type="slidenum">
              <a:rPr lang="en-GB" smtClean="0"/>
              <a:t>‹#›</a:t>
            </a:fld>
            <a:endParaRPr lang="en-GB"/>
          </a:p>
        </p:txBody>
      </p:sp>
    </p:spTree>
    <p:extLst>
      <p:ext uri="{BB962C8B-B14F-4D97-AF65-F5344CB8AC3E}">
        <p14:creationId xmlns:p14="http://schemas.microsoft.com/office/powerpoint/2010/main" val="242249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0D73FDB-1BD6-4157-B00E-CFE7FCC2E335}" type="datetimeFigureOut">
              <a:rPr lang="en-GB" smtClean="0"/>
              <a:t>21/03/2024</a:t>
            </a:fld>
            <a:endParaRPr lang="en-GB"/>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69D8C04-F98C-40FC-962A-CE19889160EC}" type="slidenum">
              <a:rPr lang="en-GB" smtClean="0"/>
              <a:t>‹#›</a:t>
            </a:fld>
            <a:endParaRPr lang="en-GB"/>
          </a:p>
        </p:txBody>
      </p:sp>
    </p:spTree>
    <p:extLst>
      <p:ext uri="{BB962C8B-B14F-4D97-AF65-F5344CB8AC3E}">
        <p14:creationId xmlns:p14="http://schemas.microsoft.com/office/powerpoint/2010/main" val="36372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applying-for-health-and-social-care-jobs-in-the-uk-from-abroad/part-1-applying-for-health-and-social-care-jobs-in-the-uk-from-abroad" TargetMode="External"/><Relationship Id="rId2" Type="http://schemas.openxmlformats.org/officeDocument/2006/relationships/hyperlink" Target="https://www.gov.uk/government/publications/code-of-practice-for-the-international-recruitment-of-health-and-social-care-personnel" TargetMode="External"/><Relationship Id="rId1" Type="http://schemas.openxmlformats.org/officeDocument/2006/relationships/slideLayout" Target="../slideLayouts/slideLayout6.xml"/><Relationship Id="rId5" Type="http://schemas.openxmlformats.org/officeDocument/2006/relationships/hyperlink" Target="https://www.skillsforcare.org.uk/Recruitment-support/International-recruitment/International-recruitment.aspx" TargetMode="External"/><Relationship Id="rId4" Type="http://schemas.openxmlformats.org/officeDocument/2006/relationships/hyperlink" Target="https://assets.publishing.service.gov.uk/media/6399db9b8fa8f50dd8be30b0/Advice_to_help_you_stay_saf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hyperlink" Target="mailto:Beverly.faull@devonandcornwall.pnn.police.uk"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F1679-4263-754E-BBD0-1A6FDC17D039}"/>
              </a:ext>
            </a:extLst>
          </p:cNvPr>
          <p:cNvSpPr/>
          <p:nvPr/>
        </p:nvSpPr>
        <p:spPr>
          <a:xfrm>
            <a:off x="820480" y="1419336"/>
            <a:ext cx="4110245" cy="584775"/>
          </a:xfrm>
          <a:prstGeom prst="rect">
            <a:avLst/>
          </a:prstGeom>
        </p:spPr>
        <p:txBody>
          <a:bodyPr wrap="square">
            <a:spAutoFit/>
          </a:bodyPr>
          <a:lstStyle/>
          <a:p>
            <a:r>
              <a:rPr lang="en-GB" sz="3200" dirty="0">
                <a:solidFill>
                  <a:schemeClr val="accent1"/>
                </a:solidFill>
                <a:effectLst/>
                <a:latin typeface="Trueno Light" pitchFamily="2" charset="77"/>
                <a:cs typeface="Arial" panose="020B0604020202020204" pitchFamily="34" charset="0"/>
              </a:rPr>
              <a:t>PCSO 30268 Bev Faull</a:t>
            </a:r>
          </a:p>
        </p:txBody>
      </p:sp>
      <p:grpSp>
        <p:nvGrpSpPr>
          <p:cNvPr id="22" name="Group 21">
            <a:extLst>
              <a:ext uri="{FF2B5EF4-FFF2-40B4-BE49-F238E27FC236}">
                <a16:creationId xmlns:a16="http://schemas.microsoft.com/office/drawing/2014/main" id="{F3005DA2-B111-924C-AAF0-458EC6F1EEEB}"/>
              </a:ext>
            </a:extLst>
          </p:cNvPr>
          <p:cNvGrpSpPr/>
          <p:nvPr/>
        </p:nvGrpSpPr>
        <p:grpSpPr>
          <a:xfrm>
            <a:off x="0" y="0"/>
            <a:ext cx="2217774" cy="658456"/>
            <a:chOff x="-49161" y="-5538"/>
            <a:chExt cx="2217774" cy="658456"/>
          </a:xfrm>
        </p:grpSpPr>
        <p:grpSp>
          <p:nvGrpSpPr>
            <p:cNvPr id="23" name="Group 22">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5" name="Picture 24"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6" name="Picture 25"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7" name="Picture 26"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2">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4" name="Picture 23"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pic>
        <p:nvPicPr>
          <p:cNvPr id="10" name="Picture 9" descr="Shape&#10;&#10;Description automatically generated">
            <a:extLst>
              <a:ext uri="{FF2B5EF4-FFF2-40B4-BE49-F238E27FC236}">
                <a16:creationId xmlns:a16="http://schemas.microsoft.com/office/drawing/2014/main" id="{8A5D82CA-E1E5-B049-A21B-9F31109F0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9939"/>
            <a:ext cx="905206" cy="678905"/>
          </a:xfrm>
          <a:prstGeom prst="rect">
            <a:avLst/>
          </a:prstGeom>
        </p:spPr>
      </p:pic>
      <p:sp>
        <p:nvSpPr>
          <p:cNvPr id="31" name="Rectangle 30">
            <a:extLst>
              <a:ext uri="{FF2B5EF4-FFF2-40B4-BE49-F238E27FC236}">
                <a16:creationId xmlns:a16="http://schemas.microsoft.com/office/drawing/2014/main" id="{C01296DF-4EC8-AF49-A537-37DCCEC5E357}"/>
              </a:ext>
            </a:extLst>
          </p:cNvPr>
          <p:cNvSpPr/>
          <p:nvPr/>
        </p:nvSpPr>
        <p:spPr>
          <a:xfrm>
            <a:off x="1310788" y="2211936"/>
            <a:ext cx="4618744" cy="954107"/>
          </a:xfrm>
          <a:prstGeom prst="rect">
            <a:avLst/>
          </a:prstGeom>
        </p:spPr>
        <p:txBody>
          <a:bodyPr wrap="square">
            <a:spAutoFit/>
          </a:bodyPr>
          <a:lstStyle/>
          <a:p>
            <a:r>
              <a:rPr lang="en-GB" sz="2800" dirty="0">
                <a:solidFill>
                  <a:schemeClr val="accent1"/>
                </a:solidFill>
                <a:effectLst/>
                <a:latin typeface="Trueno Light" pitchFamily="2" charset="77"/>
                <a:cs typeface="Arial" panose="020B0604020202020204" pitchFamily="34" charset="0"/>
              </a:rPr>
              <a:t>West Cornwall Migrant Worker Gypsy Traveller PCSO </a:t>
            </a:r>
          </a:p>
        </p:txBody>
      </p:sp>
      <p:pic>
        <p:nvPicPr>
          <p:cNvPr id="32" name="Picture 31" descr="Shape&#10;&#10;Description automatically generated">
            <a:extLst>
              <a:ext uri="{FF2B5EF4-FFF2-40B4-BE49-F238E27FC236}">
                <a16:creationId xmlns:a16="http://schemas.microsoft.com/office/drawing/2014/main" id="{3978C93E-A0C2-3A43-8DE4-A69147770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95866"/>
            <a:ext cx="1364566" cy="864953"/>
          </a:xfrm>
          <a:prstGeom prst="rect">
            <a:avLst/>
          </a:prstGeom>
        </p:spPr>
      </p:pic>
      <p:sp>
        <p:nvSpPr>
          <p:cNvPr id="33" name="Rectangle 32">
            <a:extLst>
              <a:ext uri="{FF2B5EF4-FFF2-40B4-BE49-F238E27FC236}">
                <a16:creationId xmlns:a16="http://schemas.microsoft.com/office/drawing/2014/main" id="{8862A074-2C97-694A-B8E4-BAF6353BB16F}"/>
              </a:ext>
            </a:extLst>
          </p:cNvPr>
          <p:cNvSpPr/>
          <p:nvPr/>
        </p:nvSpPr>
        <p:spPr>
          <a:xfrm>
            <a:off x="2278965" y="3642462"/>
            <a:ext cx="4346917" cy="523220"/>
          </a:xfrm>
          <a:prstGeom prst="rect">
            <a:avLst/>
          </a:prstGeom>
        </p:spPr>
        <p:txBody>
          <a:bodyPr wrap="square">
            <a:spAutoFit/>
          </a:bodyPr>
          <a:lstStyle/>
          <a:p>
            <a:r>
              <a:rPr lang="en-GB" sz="2800" dirty="0">
                <a:solidFill>
                  <a:schemeClr val="accent1"/>
                </a:solidFill>
                <a:effectLst/>
                <a:latin typeface="Trueno Light" pitchFamily="2" charset="77"/>
                <a:cs typeface="Arial" panose="020B0604020202020204" pitchFamily="34" charset="0"/>
              </a:rPr>
              <a:t>Camborne Police Station</a:t>
            </a:r>
          </a:p>
        </p:txBody>
      </p:sp>
      <p:pic>
        <p:nvPicPr>
          <p:cNvPr id="46" name="Picture 45" descr="Shape&#10;&#10;Description automatically generated">
            <a:extLst>
              <a:ext uri="{FF2B5EF4-FFF2-40B4-BE49-F238E27FC236}">
                <a16:creationId xmlns:a16="http://schemas.microsoft.com/office/drawing/2014/main" id="{6524FF11-6949-2743-BBB3-55E575621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3065"/>
            <a:ext cx="2342271" cy="864953"/>
          </a:xfrm>
          <a:prstGeom prst="rect">
            <a:avLst/>
          </a:prstGeom>
        </p:spPr>
      </p:pic>
      <p:sp>
        <p:nvSpPr>
          <p:cNvPr id="47" name="Rectangle 46">
            <a:extLst>
              <a:ext uri="{FF2B5EF4-FFF2-40B4-BE49-F238E27FC236}">
                <a16:creationId xmlns:a16="http://schemas.microsoft.com/office/drawing/2014/main" id="{D484E94B-1BE8-3A48-B6BB-4D189AC0838E}"/>
              </a:ext>
            </a:extLst>
          </p:cNvPr>
          <p:cNvSpPr/>
          <p:nvPr/>
        </p:nvSpPr>
        <p:spPr>
          <a:xfrm>
            <a:off x="3144129" y="4642101"/>
            <a:ext cx="3798277" cy="523220"/>
          </a:xfrm>
          <a:prstGeom prst="rect">
            <a:avLst/>
          </a:prstGeom>
        </p:spPr>
        <p:txBody>
          <a:bodyPr wrap="square">
            <a:spAutoFit/>
          </a:bodyPr>
          <a:lstStyle/>
          <a:p>
            <a:r>
              <a:rPr lang="en-GB" sz="2800" dirty="0">
                <a:solidFill>
                  <a:schemeClr val="accent1"/>
                </a:solidFill>
                <a:latin typeface="Trueno Light" pitchFamily="2" charset="77"/>
                <a:cs typeface="Arial" panose="020B0604020202020204" pitchFamily="34" charset="0"/>
              </a:rPr>
              <a:t>Mobile 07525 408028</a:t>
            </a:r>
            <a:endParaRPr lang="en-GB" sz="2800" dirty="0">
              <a:solidFill>
                <a:schemeClr val="accent1"/>
              </a:solidFill>
              <a:effectLst/>
              <a:latin typeface="Trueno Light" pitchFamily="2" charset="77"/>
              <a:cs typeface="Arial" panose="020B0604020202020204" pitchFamily="34" charset="0"/>
            </a:endParaRPr>
          </a:p>
        </p:txBody>
      </p:sp>
      <p:pic>
        <p:nvPicPr>
          <p:cNvPr id="48" name="Picture 47" descr="Shape&#10;&#10;Description automatically generated">
            <a:extLst>
              <a:ext uri="{FF2B5EF4-FFF2-40B4-BE49-F238E27FC236}">
                <a16:creationId xmlns:a16="http://schemas.microsoft.com/office/drawing/2014/main" id="{2781771D-1DAB-8D4F-9539-45D561885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32117"/>
            <a:ext cx="3207434" cy="947249"/>
          </a:xfrm>
          <a:prstGeom prst="rect">
            <a:avLst/>
          </a:prstGeom>
        </p:spPr>
      </p:pic>
      <p:pic>
        <p:nvPicPr>
          <p:cNvPr id="6" name="Picture 5">
            <a:extLst>
              <a:ext uri="{FF2B5EF4-FFF2-40B4-BE49-F238E27FC236}">
                <a16:creationId xmlns:a16="http://schemas.microsoft.com/office/drawing/2014/main" id="{18F10EFE-0079-1A42-B21B-5C8C89B54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685800"/>
            <a:ext cx="2641600" cy="5029200"/>
          </a:xfrm>
          <a:prstGeom prst="rect">
            <a:avLst/>
          </a:prstGeom>
        </p:spPr>
      </p:pic>
    </p:spTree>
    <p:extLst>
      <p:ext uri="{BB962C8B-B14F-4D97-AF65-F5344CB8AC3E}">
        <p14:creationId xmlns:p14="http://schemas.microsoft.com/office/powerpoint/2010/main" val="3526150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F1679-4263-754E-BBD0-1A6FDC17D039}"/>
              </a:ext>
            </a:extLst>
          </p:cNvPr>
          <p:cNvSpPr/>
          <p:nvPr/>
        </p:nvSpPr>
        <p:spPr>
          <a:xfrm>
            <a:off x="621764" y="1419336"/>
            <a:ext cx="3568639" cy="584775"/>
          </a:xfrm>
          <a:prstGeom prst="rect">
            <a:avLst/>
          </a:prstGeom>
        </p:spPr>
        <p:txBody>
          <a:bodyPr wrap="square">
            <a:spAutoFit/>
          </a:bodyPr>
          <a:lstStyle/>
          <a:p>
            <a:r>
              <a:rPr lang="en-GB" sz="3200" dirty="0">
                <a:solidFill>
                  <a:schemeClr val="accent1"/>
                </a:solidFill>
                <a:effectLst/>
                <a:latin typeface="Trueno Light" pitchFamily="2" charset="77"/>
                <a:cs typeface="Arial" panose="020B0604020202020204" pitchFamily="34" charset="0"/>
              </a:rPr>
              <a:t>Areas of work</a:t>
            </a:r>
          </a:p>
        </p:txBody>
      </p:sp>
      <p:grpSp>
        <p:nvGrpSpPr>
          <p:cNvPr id="22" name="Group 21">
            <a:extLst>
              <a:ext uri="{FF2B5EF4-FFF2-40B4-BE49-F238E27FC236}">
                <a16:creationId xmlns:a16="http://schemas.microsoft.com/office/drawing/2014/main" id="{F3005DA2-B111-924C-AAF0-458EC6F1EEEB}"/>
              </a:ext>
            </a:extLst>
          </p:cNvPr>
          <p:cNvGrpSpPr/>
          <p:nvPr/>
        </p:nvGrpSpPr>
        <p:grpSpPr>
          <a:xfrm>
            <a:off x="0" y="0"/>
            <a:ext cx="2217774" cy="658456"/>
            <a:chOff x="-49161" y="-5538"/>
            <a:chExt cx="2217774" cy="658456"/>
          </a:xfrm>
        </p:grpSpPr>
        <p:grpSp>
          <p:nvGrpSpPr>
            <p:cNvPr id="23" name="Group 22">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5" name="Picture 24"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6" name="Picture 25"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7" name="Picture 26"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2">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4" name="Picture 23"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pic>
        <p:nvPicPr>
          <p:cNvPr id="10" name="Picture 9" descr="Shape&#10;&#10;Description automatically generated">
            <a:extLst>
              <a:ext uri="{FF2B5EF4-FFF2-40B4-BE49-F238E27FC236}">
                <a16:creationId xmlns:a16="http://schemas.microsoft.com/office/drawing/2014/main" id="{8A5D82CA-E1E5-B049-A21B-9F31109F0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9939"/>
            <a:ext cx="633046" cy="678905"/>
          </a:xfrm>
          <a:prstGeom prst="rect">
            <a:avLst/>
          </a:prstGeom>
        </p:spPr>
      </p:pic>
      <p:sp>
        <p:nvSpPr>
          <p:cNvPr id="31" name="Rectangle 30">
            <a:extLst>
              <a:ext uri="{FF2B5EF4-FFF2-40B4-BE49-F238E27FC236}">
                <a16:creationId xmlns:a16="http://schemas.microsoft.com/office/drawing/2014/main" id="{C01296DF-4EC8-AF49-A537-37DCCEC5E357}"/>
              </a:ext>
            </a:extLst>
          </p:cNvPr>
          <p:cNvSpPr/>
          <p:nvPr/>
        </p:nvSpPr>
        <p:spPr>
          <a:xfrm>
            <a:off x="820480" y="2296807"/>
            <a:ext cx="3568639" cy="707886"/>
          </a:xfrm>
          <a:prstGeom prst="rect">
            <a:avLst/>
          </a:prstGeom>
        </p:spPr>
        <p:txBody>
          <a:bodyPr wrap="square">
            <a:spAutoFit/>
          </a:bodyPr>
          <a:lstStyle/>
          <a:p>
            <a:r>
              <a:rPr lang="en-GB" sz="2000" dirty="0">
                <a:solidFill>
                  <a:schemeClr val="accent1"/>
                </a:solidFill>
                <a:effectLst/>
                <a:latin typeface="Trueno Light" pitchFamily="2" charset="77"/>
                <a:cs typeface="Arial" panose="020B0604020202020204" pitchFamily="34" charset="0"/>
              </a:rPr>
              <a:t>Supporting migrants working and living in Cornwall</a:t>
            </a:r>
          </a:p>
        </p:txBody>
      </p:sp>
      <p:pic>
        <p:nvPicPr>
          <p:cNvPr id="32" name="Picture 31" descr="Shape&#10;&#10;Description automatically generated">
            <a:extLst>
              <a:ext uri="{FF2B5EF4-FFF2-40B4-BE49-F238E27FC236}">
                <a16:creationId xmlns:a16="http://schemas.microsoft.com/office/drawing/2014/main" id="{3978C93E-A0C2-3A43-8DE4-A69147770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8268"/>
            <a:ext cx="905206" cy="678905"/>
          </a:xfrm>
          <a:prstGeom prst="rect">
            <a:avLst/>
          </a:prstGeom>
        </p:spPr>
      </p:pic>
      <p:sp>
        <p:nvSpPr>
          <p:cNvPr id="33" name="Rectangle 32">
            <a:extLst>
              <a:ext uri="{FF2B5EF4-FFF2-40B4-BE49-F238E27FC236}">
                <a16:creationId xmlns:a16="http://schemas.microsoft.com/office/drawing/2014/main" id="{8862A074-2C97-694A-B8E4-BAF6353BB16F}"/>
              </a:ext>
            </a:extLst>
          </p:cNvPr>
          <p:cNvSpPr/>
          <p:nvPr/>
        </p:nvSpPr>
        <p:spPr>
          <a:xfrm>
            <a:off x="1456006" y="3497455"/>
            <a:ext cx="4262511" cy="707886"/>
          </a:xfrm>
          <a:prstGeom prst="rect">
            <a:avLst/>
          </a:prstGeom>
        </p:spPr>
        <p:txBody>
          <a:bodyPr wrap="square">
            <a:spAutoFit/>
          </a:bodyPr>
          <a:lstStyle/>
          <a:p>
            <a:r>
              <a:rPr lang="en-GB" sz="2000" dirty="0">
                <a:solidFill>
                  <a:schemeClr val="accent1"/>
                </a:solidFill>
                <a:effectLst/>
                <a:latin typeface="Trueno Light" pitchFamily="2" charset="77"/>
                <a:cs typeface="Arial" panose="020B0604020202020204" pitchFamily="34" charset="0"/>
              </a:rPr>
              <a:t>All authorised and unauthorised Gypsy and Traveller sites</a:t>
            </a:r>
          </a:p>
        </p:txBody>
      </p:sp>
      <p:pic>
        <p:nvPicPr>
          <p:cNvPr id="46" name="Picture 45" descr="Shape&#10;&#10;Description automatically generated">
            <a:extLst>
              <a:ext uri="{FF2B5EF4-FFF2-40B4-BE49-F238E27FC236}">
                <a16:creationId xmlns:a16="http://schemas.microsoft.com/office/drawing/2014/main" id="{6524FF11-6949-2743-BBB3-55E575621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3065"/>
            <a:ext cx="1561514" cy="678905"/>
          </a:xfrm>
          <a:prstGeom prst="rect">
            <a:avLst/>
          </a:prstGeom>
        </p:spPr>
      </p:pic>
      <p:sp>
        <p:nvSpPr>
          <p:cNvPr id="47" name="Rectangle 46">
            <a:extLst>
              <a:ext uri="{FF2B5EF4-FFF2-40B4-BE49-F238E27FC236}">
                <a16:creationId xmlns:a16="http://schemas.microsoft.com/office/drawing/2014/main" id="{D484E94B-1BE8-3A48-B6BB-4D189AC0838E}"/>
              </a:ext>
            </a:extLst>
          </p:cNvPr>
          <p:cNvSpPr/>
          <p:nvPr/>
        </p:nvSpPr>
        <p:spPr>
          <a:xfrm>
            <a:off x="2641600" y="4665623"/>
            <a:ext cx="3618523" cy="707886"/>
          </a:xfrm>
          <a:prstGeom prst="rect">
            <a:avLst/>
          </a:prstGeom>
        </p:spPr>
        <p:txBody>
          <a:bodyPr wrap="square">
            <a:spAutoFit/>
          </a:bodyPr>
          <a:lstStyle/>
          <a:p>
            <a:r>
              <a:rPr lang="en-GB" sz="2000" dirty="0">
                <a:solidFill>
                  <a:schemeClr val="accent1"/>
                </a:solidFill>
                <a:effectLst/>
                <a:latin typeface="Trueno Light" pitchFamily="2" charset="77"/>
                <a:cs typeface="Arial" panose="020B0604020202020204" pitchFamily="34" charset="0"/>
              </a:rPr>
              <a:t>Working in par</a:t>
            </a:r>
            <a:r>
              <a:rPr lang="en-GB" sz="2000" dirty="0">
                <a:solidFill>
                  <a:schemeClr val="accent1"/>
                </a:solidFill>
                <a:latin typeface="Trueno Light" pitchFamily="2" charset="77"/>
                <a:cs typeface="Arial" panose="020B0604020202020204" pitchFamily="34" charset="0"/>
              </a:rPr>
              <a:t>tnership with other agencies</a:t>
            </a:r>
            <a:endParaRPr lang="en-GB" sz="2000" dirty="0">
              <a:solidFill>
                <a:schemeClr val="accent1"/>
              </a:solidFill>
              <a:effectLst/>
              <a:latin typeface="Trueno Light" pitchFamily="2" charset="77"/>
              <a:cs typeface="Arial" panose="020B0604020202020204" pitchFamily="34" charset="0"/>
            </a:endParaRPr>
          </a:p>
        </p:txBody>
      </p:sp>
      <p:pic>
        <p:nvPicPr>
          <p:cNvPr id="48" name="Picture 47" descr="Shape&#10;&#10;Description automatically generated">
            <a:extLst>
              <a:ext uri="{FF2B5EF4-FFF2-40B4-BE49-F238E27FC236}">
                <a16:creationId xmlns:a16="http://schemas.microsoft.com/office/drawing/2014/main" id="{2781771D-1DAB-8D4F-9539-45D561885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2252"/>
            <a:ext cx="2117188" cy="678905"/>
          </a:xfrm>
          <a:prstGeom prst="rect">
            <a:avLst/>
          </a:prstGeom>
        </p:spPr>
      </p:pic>
      <p:pic>
        <p:nvPicPr>
          <p:cNvPr id="3" name="Picture 2" descr="A close - up of a bus&#10;&#10;Description automatically generated with low confidence">
            <a:extLst>
              <a:ext uri="{FF2B5EF4-FFF2-40B4-BE49-F238E27FC236}">
                <a16:creationId xmlns:a16="http://schemas.microsoft.com/office/drawing/2014/main" id="{9928A2EF-9683-BC4E-95BF-CEC4E4AF3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685800"/>
            <a:ext cx="2641600" cy="5029200"/>
          </a:xfrm>
          <a:prstGeom prst="rect">
            <a:avLst/>
          </a:prstGeom>
        </p:spPr>
      </p:pic>
    </p:spTree>
    <p:extLst>
      <p:ext uri="{BB962C8B-B14F-4D97-AF65-F5344CB8AC3E}">
        <p14:creationId xmlns:p14="http://schemas.microsoft.com/office/powerpoint/2010/main" val="1262309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F1679-4263-754E-BBD0-1A6FDC17D039}"/>
              </a:ext>
            </a:extLst>
          </p:cNvPr>
          <p:cNvSpPr/>
          <p:nvPr/>
        </p:nvSpPr>
        <p:spPr>
          <a:xfrm>
            <a:off x="820481" y="1419336"/>
            <a:ext cx="3369922" cy="523220"/>
          </a:xfrm>
          <a:prstGeom prst="rect">
            <a:avLst/>
          </a:prstGeom>
        </p:spPr>
        <p:txBody>
          <a:bodyPr wrap="square">
            <a:spAutoFit/>
          </a:bodyPr>
          <a:lstStyle/>
          <a:p>
            <a:r>
              <a:rPr lang="en-GB" sz="2800" dirty="0">
                <a:solidFill>
                  <a:schemeClr val="accent1"/>
                </a:solidFill>
                <a:effectLst/>
                <a:latin typeface="Trueno Light" pitchFamily="2" charset="77"/>
                <a:cs typeface="Arial" panose="020B0604020202020204" pitchFamily="34" charset="0"/>
              </a:rPr>
              <a:t>Recent work</a:t>
            </a:r>
          </a:p>
        </p:txBody>
      </p:sp>
      <p:grpSp>
        <p:nvGrpSpPr>
          <p:cNvPr id="22" name="Group 21">
            <a:extLst>
              <a:ext uri="{FF2B5EF4-FFF2-40B4-BE49-F238E27FC236}">
                <a16:creationId xmlns:a16="http://schemas.microsoft.com/office/drawing/2014/main" id="{F3005DA2-B111-924C-AAF0-458EC6F1EEEB}"/>
              </a:ext>
            </a:extLst>
          </p:cNvPr>
          <p:cNvGrpSpPr/>
          <p:nvPr/>
        </p:nvGrpSpPr>
        <p:grpSpPr>
          <a:xfrm>
            <a:off x="0" y="0"/>
            <a:ext cx="2217774" cy="658456"/>
            <a:chOff x="-49161" y="-5538"/>
            <a:chExt cx="2217774" cy="658456"/>
          </a:xfrm>
        </p:grpSpPr>
        <p:grpSp>
          <p:nvGrpSpPr>
            <p:cNvPr id="23" name="Group 22">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5" name="Picture 24"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6" name="Picture 25"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7" name="Picture 26"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2">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4" name="Picture 23"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pic>
        <p:nvPicPr>
          <p:cNvPr id="10" name="Picture 9" descr="Shape&#10;&#10;Description automatically generated">
            <a:extLst>
              <a:ext uri="{FF2B5EF4-FFF2-40B4-BE49-F238E27FC236}">
                <a16:creationId xmlns:a16="http://schemas.microsoft.com/office/drawing/2014/main" id="{8A5D82CA-E1E5-B049-A21B-9F31109F0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9939"/>
            <a:ext cx="905206" cy="678905"/>
          </a:xfrm>
          <a:prstGeom prst="rect">
            <a:avLst/>
          </a:prstGeom>
        </p:spPr>
      </p:pic>
      <p:sp>
        <p:nvSpPr>
          <p:cNvPr id="31" name="Rectangle 30">
            <a:extLst>
              <a:ext uri="{FF2B5EF4-FFF2-40B4-BE49-F238E27FC236}">
                <a16:creationId xmlns:a16="http://schemas.microsoft.com/office/drawing/2014/main" id="{C01296DF-4EC8-AF49-A537-37DCCEC5E357}"/>
              </a:ext>
            </a:extLst>
          </p:cNvPr>
          <p:cNvSpPr/>
          <p:nvPr/>
        </p:nvSpPr>
        <p:spPr>
          <a:xfrm>
            <a:off x="820479" y="2098241"/>
            <a:ext cx="4046943" cy="1015663"/>
          </a:xfrm>
          <a:prstGeom prst="rect">
            <a:avLst/>
          </a:prstGeom>
        </p:spPr>
        <p:txBody>
          <a:bodyPr wrap="square">
            <a:spAutoFit/>
          </a:bodyPr>
          <a:lstStyle/>
          <a:p>
            <a:r>
              <a:rPr lang="en-GB" sz="2000" dirty="0">
                <a:solidFill>
                  <a:schemeClr val="accent1"/>
                </a:solidFill>
                <a:effectLst/>
                <a:latin typeface="Trueno Light" pitchFamily="2" charset="77"/>
                <a:cs typeface="Arial" panose="020B0604020202020204" pitchFamily="34" charset="0"/>
              </a:rPr>
              <a:t>Concern was raised for </a:t>
            </a:r>
            <a:r>
              <a:rPr lang="en-GB" sz="2000" dirty="0">
                <a:solidFill>
                  <a:schemeClr val="accent1"/>
                </a:solidFill>
                <a:latin typeface="Trueno Light" pitchFamily="2" charset="77"/>
                <a:cs typeface="Arial" panose="020B0604020202020204" pitchFamily="34" charset="0"/>
              </a:rPr>
              <a:t>workers  coming to the UK to work in the care sector</a:t>
            </a:r>
            <a:endParaRPr lang="en-GB" sz="2000" dirty="0">
              <a:solidFill>
                <a:schemeClr val="accent1"/>
              </a:solidFill>
              <a:effectLst/>
              <a:latin typeface="Trueno Light" pitchFamily="2" charset="77"/>
              <a:cs typeface="Arial" panose="020B0604020202020204" pitchFamily="34" charset="0"/>
            </a:endParaRPr>
          </a:p>
        </p:txBody>
      </p:sp>
      <p:pic>
        <p:nvPicPr>
          <p:cNvPr id="32" name="Picture 31" descr="Shape&#10;&#10;Description automatically generated">
            <a:extLst>
              <a:ext uri="{FF2B5EF4-FFF2-40B4-BE49-F238E27FC236}">
                <a16:creationId xmlns:a16="http://schemas.microsoft.com/office/drawing/2014/main" id="{3978C93E-A0C2-3A43-8DE4-A69147770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2678"/>
            <a:ext cx="905206" cy="834496"/>
          </a:xfrm>
          <a:prstGeom prst="rect">
            <a:avLst/>
          </a:prstGeom>
        </p:spPr>
      </p:pic>
      <p:sp>
        <p:nvSpPr>
          <p:cNvPr id="33" name="Rectangle 32">
            <a:extLst>
              <a:ext uri="{FF2B5EF4-FFF2-40B4-BE49-F238E27FC236}">
                <a16:creationId xmlns:a16="http://schemas.microsoft.com/office/drawing/2014/main" id="{8862A074-2C97-694A-B8E4-BAF6353BB16F}"/>
              </a:ext>
            </a:extLst>
          </p:cNvPr>
          <p:cNvSpPr/>
          <p:nvPr/>
        </p:nvSpPr>
        <p:spPr>
          <a:xfrm>
            <a:off x="820480" y="3436596"/>
            <a:ext cx="3751520" cy="707886"/>
          </a:xfrm>
          <a:prstGeom prst="rect">
            <a:avLst/>
          </a:prstGeom>
        </p:spPr>
        <p:txBody>
          <a:bodyPr wrap="square">
            <a:spAutoFit/>
          </a:bodyPr>
          <a:lstStyle/>
          <a:p>
            <a:r>
              <a:rPr lang="en-GB" sz="2000" dirty="0">
                <a:solidFill>
                  <a:schemeClr val="accent1"/>
                </a:solidFill>
                <a:latin typeface="Trueno Light" pitchFamily="2" charset="77"/>
                <a:cs typeface="Arial" panose="020B0604020202020204" pitchFamily="34" charset="0"/>
              </a:rPr>
              <a:t>Reports they</a:t>
            </a:r>
            <a:r>
              <a:rPr lang="en-GB" sz="2000" dirty="0">
                <a:solidFill>
                  <a:schemeClr val="accent1"/>
                </a:solidFill>
                <a:effectLst/>
                <a:latin typeface="Trueno Light" pitchFamily="2" charset="77"/>
                <a:cs typeface="Arial" panose="020B0604020202020204" pitchFamily="34" charset="0"/>
              </a:rPr>
              <a:t> were victims of Modern </a:t>
            </a:r>
            <a:r>
              <a:rPr lang="en-GB" sz="2000" dirty="0">
                <a:solidFill>
                  <a:schemeClr val="accent1"/>
                </a:solidFill>
                <a:latin typeface="Trueno Light" pitchFamily="2" charset="77"/>
                <a:cs typeface="Arial" panose="020B0604020202020204" pitchFamily="34" charset="0"/>
              </a:rPr>
              <a:t>S</a:t>
            </a:r>
            <a:r>
              <a:rPr lang="en-GB" sz="2000" dirty="0">
                <a:solidFill>
                  <a:schemeClr val="accent1"/>
                </a:solidFill>
                <a:effectLst/>
                <a:latin typeface="Trueno Light" pitchFamily="2" charset="77"/>
                <a:cs typeface="Arial" panose="020B0604020202020204" pitchFamily="34" charset="0"/>
              </a:rPr>
              <a:t>lavery</a:t>
            </a:r>
          </a:p>
        </p:txBody>
      </p:sp>
      <p:pic>
        <p:nvPicPr>
          <p:cNvPr id="46" name="Picture 45" descr="Shape&#10;&#10;Description automatically generated">
            <a:extLst>
              <a:ext uri="{FF2B5EF4-FFF2-40B4-BE49-F238E27FC236}">
                <a16:creationId xmlns:a16="http://schemas.microsoft.com/office/drawing/2014/main" id="{6524FF11-6949-2743-BBB3-55E575621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3065"/>
            <a:ext cx="905206" cy="678905"/>
          </a:xfrm>
          <a:prstGeom prst="rect">
            <a:avLst/>
          </a:prstGeom>
        </p:spPr>
      </p:pic>
      <p:sp>
        <p:nvSpPr>
          <p:cNvPr id="47" name="Rectangle 46">
            <a:extLst>
              <a:ext uri="{FF2B5EF4-FFF2-40B4-BE49-F238E27FC236}">
                <a16:creationId xmlns:a16="http://schemas.microsoft.com/office/drawing/2014/main" id="{D484E94B-1BE8-3A48-B6BB-4D189AC0838E}"/>
              </a:ext>
            </a:extLst>
          </p:cNvPr>
          <p:cNvSpPr/>
          <p:nvPr/>
        </p:nvSpPr>
        <p:spPr>
          <a:xfrm>
            <a:off x="820479" y="4781649"/>
            <a:ext cx="4883969" cy="523220"/>
          </a:xfrm>
          <a:prstGeom prst="rect">
            <a:avLst/>
          </a:prstGeom>
        </p:spPr>
        <p:txBody>
          <a:bodyPr wrap="square">
            <a:spAutoFit/>
          </a:bodyPr>
          <a:lstStyle/>
          <a:p>
            <a:r>
              <a:rPr lang="en-GB" sz="2800" dirty="0">
                <a:effectLst/>
                <a:latin typeface="Trueno Light" pitchFamily="2" charset="77"/>
                <a:cs typeface="Arial" panose="020B0604020202020204" pitchFamily="34" charset="0"/>
              </a:rPr>
              <a:t>SO WHAT IS MODERN SLAVERY?</a:t>
            </a:r>
          </a:p>
        </p:txBody>
      </p:sp>
      <p:pic>
        <p:nvPicPr>
          <p:cNvPr id="48" name="Picture 47" descr="Shape&#10;&#10;Description automatically generated">
            <a:extLst>
              <a:ext uri="{FF2B5EF4-FFF2-40B4-BE49-F238E27FC236}">
                <a16:creationId xmlns:a16="http://schemas.microsoft.com/office/drawing/2014/main" id="{2781771D-1DAB-8D4F-9539-45D561885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2252"/>
            <a:ext cx="905206" cy="67890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6F321296-E245-9D4D-B97E-B7335A94A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685179"/>
            <a:ext cx="2641600" cy="5029200"/>
          </a:xfrm>
          <a:prstGeom prst="rect">
            <a:avLst/>
          </a:prstGeom>
        </p:spPr>
      </p:pic>
      <p:pic>
        <p:nvPicPr>
          <p:cNvPr id="2" name="Picture 1">
            <a:extLst>
              <a:ext uri="{FF2B5EF4-FFF2-40B4-BE49-F238E27FC236}">
                <a16:creationId xmlns:a16="http://schemas.microsoft.com/office/drawing/2014/main" id="{D3108AFF-BAE8-E2D3-E555-95249CC1CDBB}"/>
              </a:ext>
            </a:extLst>
          </p:cNvPr>
          <p:cNvPicPr>
            <a:picLocks noChangeAspect="1"/>
          </p:cNvPicPr>
          <p:nvPr/>
        </p:nvPicPr>
        <p:blipFill rotWithShape="1">
          <a:blip r:embed="rId6"/>
          <a:srcRect l="8597" t="34387" r="58411" b="5629"/>
          <a:stretch/>
        </p:blipFill>
        <p:spPr bwMode="auto">
          <a:xfrm>
            <a:off x="2168538" y="115502"/>
            <a:ext cx="2764045" cy="1266346"/>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39EC2E7-F7CD-2BE0-5A92-746DF9249928}"/>
              </a:ext>
            </a:extLst>
          </p:cNvPr>
          <p:cNvPicPr>
            <a:picLocks noChangeAspect="1"/>
          </p:cNvPicPr>
          <p:nvPr/>
        </p:nvPicPr>
        <p:blipFill rotWithShape="1">
          <a:blip r:embed="rId7"/>
          <a:srcRect t="9456" r="50863" b="3112"/>
          <a:stretch/>
        </p:blipFill>
        <p:spPr bwMode="auto">
          <a:xfrm>
            <a:off x="4265578" y="896727"/>
            <a:ext cx="2272268" cy="1137331"/>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50F6E22-DA53-517F-0B72-0B55679F634F}"/>
              </a:ext>
            </a:extLst>
          </p:cNvPr>
          <p:cNvPicPr>
            <a:picLocks noChangeAspect="1"/>
          </p:cNvPicPr>
          <p:nvPr/>
        </p:nvPicPr>
        <p:blipFill rotWithShape="1">
          <a:blip r:embed="rId8"/>
          <a:srcRect l="7228" t="37217" r="56816" b="2521"/>
          <a:stretch/>
        </p:blipFill>
        <p:spPr bwMode="auto">
          <a:xfrm>
            <a:off x="4529240" y="2827323"/>
            <a:ext cx="2272268" cy="107093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7CF011C-633D-0D79-6264-FE376B7FC2E7}"/>
              </a:ext>
            </a:extLst>
          </p:cNvPr>
          <p:cNvPicPr>
            <a:picLocks noChangeAspect="1"/>
          </p:cNvPicPr>
          <p:nvPr/>
        </p:nvPicPr>
        <p:blipFill rotWithShape="1">
          <a:blip r:embed="rId9"/>
          <a:srcRect t="10043" r="51141" b="5474"/>
          <a:stretch/>
        </p:blipFill>
        <p:spPr bwMode="auto">
          <a:xfrm>
            <a:off x="5704448" y="3712079"/>
            <a:ext cx="2800350" cy="1362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707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F1679-4263-754E-BBD0-1A6FDC17D039}"/>
              </a:ext>
            </a:extLst>
          </p:cNvPr>
          <p:cNvSpPr/>
          <p:nvPr/>
        </p:nvSpPr>
        <p:spPr>
          <a:xfrm>
            <a:off x="820480" y="1279939"/>
            <a:ext cx="4926172" cy="707886"/>
          </a:xfrm>
          <a:prstGeom prst="rect">
            <a:avLst/>
          </a:prstGeom>
        </p:spPr>
        <p:txBody>
          <a:bodyPr wrap="square">
            <a:spAutoFit/>
          </a:bodyPr>
          <a:lstStyle/>
          <a:p>
            <a:r>
              <a:rPr lang="en-GB" sz="2000" dirty="0">
                <a:effectLst/>
                <a:latin typeface="Trueno Light" pitchFamily="2" charset="77"/>
                <a:cs typeface="Arial" panose="020B0604020202020204" pitchFamily="34" charset="0"/>
              </a:rPr>
              <a:t>The Act</a:t>
            </a:r>
            <a:r>
              <a:rPr lang="en-GB" sz="2000" dirty="0">
                <a:solidFill>
                  <a:schemeClr val="accent1"/>
                </a:solidFill>
                <a:effectLst/>
                <a:latin typeface="Trueno Light" pitchFamily="2" charset="77"/>
                <a:cs typeface="Arial" panose="020B0604020202020204" pitchFamily="34" charset="0"/>
              </a:rPr>
              <a:t>-recruitment, transportation, transfer, harbouring or receiving person</a:t>
            </a:r>
            <a:r>
              <a:rPr lang="en-GB" sz="2000" dirty="0">
                <a:solidFill>
                  <a:schemeClr val="accent1"/>
                </a:solidFill>
                <a:latin typeface="Trueno Light" pitchFamily="2" charset="77"/>
                <a:cs typeface="Arial" panose="020B0604020202020204" pitchFamily="34" charset="0"/>
              </a:rPr>
              <a:t>(s)</a:t>
            </a:r>
            <a:endParaRPr lang="en-GB" sz="2000" dirty="0">
              <a:solidFill>
                <a:schemeClr val="accent1"/>
              </a:solidFill>
              <a:effectLst/>
              <a:latin typeface="Trueno Light" pitchFamily="2" charset="77"/>
              <a:cs typeface="Arial" panose="020B0604020202020204" pitchFamily="34" charset="0"/>
            </a:endParaRPr>
          </a:p>
        </p:txBody>
      </p:sp>
      <p:grpSp>
        <p:nvGrpSpPr>
          <p:cNvPr id="22" name="Group 21">
            <a:extLst>
              <a:ext uri="{FF2B5EF4-FFF2-40B4-BE49-F238E27FC236}">
                <a16:creationId xmlns:a16="http://schemas.microsoft.com/office/drawing/2014/main" id="{F3005DA2-B111-924C-AAF0-458EC6F1EEEB}"/>
              </a:ext>
            </a:extLst>
          </p:cNvPr>
          <p:cNvGrpSpPr/>
          <p:nvPr/>
        </p:nvGrpSpPr>
        <p:grpSpPr>
          <a:xfrm>
            <a:off x="0" y="0"/>
            <a:ext cx="2217774" cy="658456"/>
            <a:chOff x="-49161" y="-5538"/>
            <a:chExt cx="2217774" cy="658456"/>
          </a:xfrm>
        </p:grpSpPr>
        <p:grpSp>
          <p:nvGrpSpPr>
            <p:cNvPr id="23" name="Group 22">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5" name="Picture 24"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6" name="Picture 25"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7" name="Picture 26"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2">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4" name="Picture 23"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pic>
        <p:nvPicPr>
          <p:cNvPr id="10" name="Picture 9" descr="Shape&#10;&#10;Description automatically generated">
            <a:extLst>
              <a:ext uri="{FF2B5EF4-FFF2-40B4-BE49-F238E27FC236}">
                <a16:creationId xmlns:a16="http://schemas.microsoft.com/office/drawing/2014/main" id="{8A5D82CA-E1E5-B049-A21B-9F31109F0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9939"/>
            <a:ext cx="905206" cy="678905"/>
          </a:xfrm>
          <a:prstGeom prst="rect">
            <a:avLst/>
          </a:prstGeom>
        </p:spPr>
      </p:pic>
      <p:sp>
        <p:nvSpPr>
          <p:cNvPr id="31" name="Rectangle 30">
            <a:extLst>
              <a:ext uri="{FF2B5EF4-FFF2-40B4-BE49-F238E27FC236}">
                <a16:creationId xmlns:a16="http://schemas.microsoft.com/office/drawing/2014/main" id="{C01296DF-4EC8-AF49-A537-37DCCEC5E357}"/>
              </a:ext>
            </a:extLst>
          </p:cNvPr>
          <p:cNvSpPr/>
          <p:nvPr/>
        </p:nvSpPr>
        <p:spPr>
          <a:xfrm>
            <a:off x="820481" y="2266619"/>
            <a:ext cx="5334134" cy="1015663"/>
          </a:xfrm>
          <a:prstGeom prst="rect">
            <a:avLst/>
          </a:prstGeom>
        </p:spPr>
        <p:txBody>
          <a:bodyPr wrap="square">
            <a:spAutoFit/>
          </a:bodyPr>
          <a:lstStyle/>
          <a:p>
            <a:r>
              <a:rPr lang="en-GB" sz="2000" dirty="0">
                <a:effectLst/>
                <a:latin typeface="Trueno Light" pitchFamily="2" charset="77"/>
                <a:cs typeface="Arial" panose="020B0604020202020204" pitchFamily="34" charset="0"/>
              </a:rPr>
              <a:t>The </a:t>
            </a:r>
            <a:r>
              <a:rPr lang="en-GB" sz="2000" dirty="0">
                <a:latin typeface="Trueno Light" pitchFamily="2" charset="77"/>
                <a:cs typeface="Arial" panose="020B0604020202020204" pitchFamily="34" charset="0"/>
              </a:rPr>
              <a:t>Means</a:t>
            </a:r>
            <a:r>
              <a:rPr lang="en-GB" sz="2000" dirty="0">
                <a:solidFill>
                  <a:schemeClr val="accent1"/>
                </a:solidFill>
                <a:latin typeface="Trueno Light" pitchFamily="2" charset="77"/>
                <a:cs typeface="Arial" panose="020B0604020202020204" pitchFamily="34" charset="0"/>
              </a:rPr>
              <a:t>-Threat or use of force, coercion, abduction, fraud, deception, abuse of power or vulnerability or giving, receiving payments.</a:t>
            </a:r>
            <a:endParaRPr lang="en-GB" sz="2000" dirty="0">
              <a:solidFill>
                <a:schemeClr val="accent1"/>
              </a:solidFill>
              <a:effectLst/>
              <a:latin typeface="Trueno Light" pitchFamily="2" charset="77"/>
              <a:cs typeface="Arial" panose="020B0604020202020204" pitchFamily="34" charset="0"/>
            </a:endParaRPr>
          </a:p>
        </p:txBody>
      </p:sp>
      <p:pic>
        <p:nvPicPr>
          <p:cNvPr id="32" name="Picture 31" descr="Shape&#10;&#10;Description automatically generated">
            <a:extLst>
              <a:ext uri="{FF2B5EF4-FFF2-40B4-BE49-F238E27FC236}">
                <a16:creationId xmlns:a16="http://schemas.microsoft.com/office/drawing/2014/main" id="{3978C93E-A0C2-3A43-8DE4-A69147770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8268"/>
            <a:ext cx="905206" cy="678905"/>
          </a:xfrm>
          <a:prstGeom prst="rect">
            <a:avLst/>
          </a:prstGeom>
        </p:spPr>
      </p:pic>
      <p:sp>
        <p:nvSpPr>
          <p:cNvPr id="33" name="Rectangle 32">
            <a:extLst>
              <a:ext uri="{FF2B5EF4-FFF2-40B4-BE49-F238E27FC236}">
                <a16:creationId xmlns:a16="http://schemas.microsoft.com/office/drawing/2014/main" id="{8862A074-2C97-694A-B8E4-BAF6353BB16F}"/>
              </a:ext>
            </a:extLst>
          </p:cNvPr>
          <p:cNvSpPr/>
          <p:nvPr/>
        </p:nvSpPr>
        <p:spPr>
          <a:xfrm>
            <a:off x="820480" y="3436598"/>
            <a:ext cx="5277865" cy="1323439"/>
          </a:xfrm>
          <a:prstGeom prst="rect">
            <a:avLst/>
          </a:prstGeom>
        </p:spPr>
        <p:txBody>
          <a:bodyPr wrap="square">
            <a:spAutoFit/>
          </a:bodyPr>
          <a:lstStyle/>
          <a:p>
            <a:r>
              <a:rPr lang="en-GB" sz="2000" dirty="0">
                <a:effectLst/>
                <a:latin typeface="Trueno Light" pitchFamily="2" charset="77"/>
                <a:cs typeface="Arial" panose="020B0604020202020204" pitchFamily="34" charset="0"/>
              </a:rPr>
              <a:t>The Purpose</a:t>
            </a:r>
            <a:r>
              <a:rPr lang="en-GB" sz="2000" dirty="0">
                <a:solidFill>
                  <a:schemeClr val="accent1"/>
                </a:solidFill>
                <a:latin typeface="Trueno Light" pitchFamily="2" charset="77"/>
                <a:cs typeface="Arial" panose="020B0604020202020204" pitchFamily="34" charset="0"/>
              </a:rPr>
              <a:t>-Sexual exploitation, labour exploitation, domestic servitude, criminal exploitation, child exploitation or removal of organs.</a:t>
            </a:r>
            <a:endParaRPr lang="en-GB" sz="2000" dirty="0">
              <a:solidFill>
                <a:schemeClr val="accent1"/>
              </a:solidFill>
              <a:effectLst/>
              <a:latin typeface="Trueno Light" pitchFamily="2" charset="77"/>
              <a:cs typeface="Arial" panose="020B0604020202020204" pitchFamily="34" charset="0"/>
            </a:endParaRPr>
          </a:p>
        </p:txBody>
      </p:sp>
      <p:pic>
        <p:nvPicPr>
          <p:cNvPr id="46" name="Picture 45" descr="Shape&#10;&#10;Description automatically generated">
            <a:extLst>
              <a:ext uri="{FF2B5EF4-FFF2-40B4-BE49-F238E27FC236}">
                <a16:creationId xmlns:a16="http://schemas.microsoft.com/office/drawing/2014/main" id="{6524FF11-6949-2743-BBB3-55E575621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3065"/>
            <a:ext cx="905206" cy="678905"/>
          </a:xfrm>
          <a:prstGeom prst="rect">
            <a:avLst/>
          </a:prstGeom>
        </p:spPr>
      </p:pic>
      <p:sp>
        <p:nvSpPr>
          <p:cNvPr id="47" name="Rectangle 46">
            <a:extLst>
              <a:ext uri="{FF2B5EF4-FFF2-40B4-BE49-F238E27FC236}">
                <a16:creationId xmlns:a16="http://schemas.microsoft.com/office/drawing/2014/main" id="{D484E94B-1BE8-3A48-B6BB-4D189AC0838E}"/>
              </a:ext>
            </a:extLst>
          </p:cNvPr>
          <p:cNvSpPr/>
          <p:nvPr/>
        </p:nvSpPr>
        <p:spPr>
          <a:xfrm>
            <a:off x="820481" y="4781649"/>
            <a:ext cx="4813630" cy="584775"/>
          </a:xfrm>
          <a:prstGeom prst="rect">
            <a:avLst/>
          </a:prstGeom>
        </p:spPr>
        <p:txBody>
          <a:bodyPr wrap="square">
            <a:spAutoFit/>
          </a:bodyPr>
          <a:lstStyle/>
          <a:p>
            <a:r>
              <a:rPr lang="en-GB" sz="3200" dirty="0">
                <a:solidFill>
                  <a:srgbClr val="FF0000"/>
                </a:solidFill>
                <a:effectLst/>
                <a:latin typeface="Trueno Light" pitchFamily="2" charset="77"/>
                <a:cs typeface="Arial" panose="020B0604020202020204" pitchFamily="34" charset="0"/>
              </a:rPr>
              <a:t>Complicated, isn’t it</a:t>
            </a:r>
            <a:r>
              <a:rPr lang="en-GB" sz="3200" dirty="0">
                <a:solidFill>
                  <a:srgbClr val="FF0000"/>
                </a:solidFill>
                <a:latin typeface="Trueno Light" pitchFamily="2" charset="77"/>
                <a:cs typeface="Arial" panose="020B0604020202020204" pitchFamily="34" charset="0"/>
              </a:rPr>
              <a:t>?</a:t>
            </a:r>
            <a:endParaRPr lang="en-GB" sz="3200" dirty="0">
              <a:solidFill>
                <a:srgbClr val="FF0000"/>
              </a:solidFill>
              <a:effectLst/>
              <a:latin typeface="Trueno Light" pitchFamily="2" charset="77"/>
              <a:cs typeface="Arial" panose="020B0604020202020204" pitchFamily="34" charset="0"/>
            </a:endParaRPr>
          </a:p>
        </p:txBody>
      </p:sp>
      <p:pic>
        <p:nvPicPr>
          <p:cNvPr id="48" name="Picture 47" descr="Shape&#10;&#10;Description automatically generated">
            <a:extLst>
              <a:ext uri="{FF2B5EF4-FFF2-40B4-BE49-F238E27FC236}">
                <a16:creationId xmlns:a16="http://schemas.microsoft.com/office/drawing/2014/main" id="{2781771D-1DAB-8D4F-9539-45D561885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2252"/>
            <a:ext cx="905206" cy="678905"/>
          </a:xfrm>
          <a:prstGeom prst="rect">
            <a:avLst/>
          </a:prstGeom>
        </p:spPr>
      </p:pic>
      <p:pic>
        <p:nvPicPr>
          <p:cNvPr id="12" name="Picture 11" descr="A picture containing text, outdoor&#10;&#10;Description automatically generated">
            <a:extLst>
              <a:ext uri="{FF2B5EF4-FFF2-40B4-BE49-F238E27FC236}">
                <a16:creationId xmlns:a16="http://schemas.microsoft.com/office/drawing/2014/main" id="{E2102A76-A926-B142-AD46-0B59C81B2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690789"/>
            <a:ext cx="2641600" cy="5029200"/>
          </a:xfrm>
          <a:prstGeom prst="rect">
            <a:avLst/>
          </a:prstGeom>
        </p:spPr>
      </p:pic>
    </p:spTree>
    <p:extLst>
      <p:ext uri="{BB962C8B-B14F-4D97-AF65-F5344CB8AC3E}">
        <p14:creationId xmlns:p14="http://schemas.microsoft.com/office/powerpoint/2010/main" val="270438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F1679-4263-754E-BBD0-1A6FDC17D039}"/>
              </a:ext>
            </a:extLst>
          </p:cNvPr>
          <p:cNvSpPr/>
          <p:nvPr/>
        </p:nvSpPr>
        <p:spPr>
          <a:xfrm>
            <a:off x="820481" y="1118738"/>
            <a:ext cx="5327100" cy="1015663"/>
          </a:xfrm>
          <a:prstGeom prst="rect">
            <a:avLst/>
          </a:prstGeom>
        </p:spPr>
        <p:txBody>
          <a:bodyPr wrap="square">
            <a:spAutoFit/>
          </a:bodyPr>
          <a:lstStyle/>
          <a:p>
            <a:r>
              <a:rPr lang="en-GB" sz="2000" dirty="0">
                <a:solidFill>
                  <a:schemeClr val="accent1"/>
                </a:solidFill>
                <a:latin typeface="Trueno Light" pitchFamily="2" charset="77"/>
                <a:cs typeface="Arial" panose="020B0604020202020204" pitchFamily="34" charset="0"/>
              </a:rPr>
              <a:t>Anti-slavery International defines MDS as-when an individual is exploited by others, for personal or commercial gain.</a:t>
            </a:r>
            <a:endParaRPr lang="en-GB" sz="2000" dirty="0">
              <a:solidFill>
                <a:schemeClr val="accent1"/>
              </a:solidFill>
              <a:effectLst/>
              <a:latin typeface="Trueno Light" pitchFamily="2" charset="77"/>
              <a:cs typeface="Arial" panose="020B0604020202020204" pitchFamily="34" charset="0"/>
            </a:endParaRPr>
          </a:p>
        </p:txBody>
      </p:sp>
      <p:grpSp>
        <p:nvGrpSpPr>
          <p:cNvPr id="22" name="Group 21">
            <a:extLst>
              <a:ext uri="{FF2B5EF4-FFF2-40B4-BE49-F238E27FC236}">
                <a16:creationId xmlns:a16="http://schemas.microsoft.com/office/drawing/2014/main" id="{F3005DA2-B111-924C-AAF0-458EC6F1EEEB}"/>
              </a:ext>
            </a:extLst>
          </p:cNvPr>
          <p:cNvGrpSpPr/>
          <p:nvPr/>
        </p:nvGrpSpPr>
        <p:grpSpPr>
          <a:xfrm>
            <a:off x="0" y="0"/>
            <a:ext cx="2217774" cy="658456"/>
            <a:chOff x="-49161" y="-5538"/>
            <a:chExt cx="2217774" cy="658456"/>
          </a:xfrm>
        </p:grpSpPr>
        <p:grpSp>
          <p:nvGrpSpPr>
            <p:cNvPr id="23" name="Group 22">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5" name="Picture 24"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6" name="Picture 25"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7" name="Picture 26"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2">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4" name="Picture 23"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pic>
        <p:nvPicPr>
          <p:cNvPr id="10" name="Picture 9" descr="Shape&#10;&#10;Description automatically generated">
            <a:extLst>
              <a:ext uri="{FF2B5EF4-FFF2-40B4-BE49-F238E27FC236}">
                <a16:creationId xmlns:a16="http://schemas.microsoft.com/office/drawing/2014/main" id="{8A5D82CA-E1E5-B049-A21B-9F31109F0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9939"/>
            <a:ext cx="905206" cy="678905"/>
          </a:xfrm>
          <a:prstGeom prst="rect">
            <a:avLst/>
          </a:prstGeom>
        </p:spPr>
      </p:pic>
      <p:sp>
        <p:nvSpPr>
          <p:cNvPr id="31" name="Rectangle 30">
            <a:extLst>
              <a:ext uri="{FF2B5EF4-FFF2-40B4-BE49-F238E27FC236}">
                <a16:creationId xmlns:a16="http://schemas.microsoft.com/office/drawing/2014/main" id="{C01296DF-4EC8-AF49-A537-37DCCEC5E357}"/>
              </a:ext>
            </a:extLst>
          </p:cNvPr>
          <p:cNvSpPr/>
          <p:nvPr/>
        </p:nvSpPr>
        <p:spPr>
          <a:xfrm>
            <a:off x="820481" y="2295602"/>
            <a:ext cx="5242694" cy="707886"/>
          </a:xfrm>
          <a:prstGeom prst="rect">
            <a:avLst/>
          </a:prstGeom>
        </p:spPr>
        <p:txBody>
          <a:bodyPr wrap="square">
            <a:spAutoFit/>
          </a:bodyPr>
          <a:lstStyle/>
          <a:p>
            <a:r>
              <a:rPr lang="en-GB" sz="2000" dirty="0">
                <a:solidFill>
                  <a:schemeClr val="accent1"/>
                </a:solidFill>
                <a:effectLst/>
                <a:latin typeface="Trueno Light" pitchFamily="2" charset="77"/>
                <a:cs typeface="Arial" panose="020B0604020202020204" pitchFamily="34" charset="0"/>
              </a:rPr>
              <a:t>Whether tricked, coerced, or forced, they lose their freedom.</a:t>
            </a:r>
          </a:p>
        </p:txBody>
      </p:sp>
      <p:pic>
        <p:nvPicPr>
          <p:cNvPr id="32" name="Picture 31" descr="Shape&#10;&#10;Description automatically generated">
            <a:extLst>
              <a:ext uri="{FF2B5EF4-FFF2-40B4-BE49-F238E27FC236}">
                <a16:creationId xmlns:a16="http://schemas.microsoft.com/office/drawing/2014/main" id="{3978C93E-A0C2-3A43-8DE4-A69147770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8268"/>
            <a:ext cx="905206" cy="678905"/>
          </a:xfrm>
          <a:prstGeom prst="rect">
            <a:avLst/>
          </a:prstGeom>
        </p:spPr>
      </p:pic>
      <p:sp>
        <p:nvSpPr>
          <p:cNvPr id="33" name="Rectangle 32">
            <a:extLst>
              <a:ext uri="{FF2B5EF4-FFF2-40B4-BE49-F238E27FC236}">
                <a16:creationId xmlns:a16="http://schemas.microsoft.com/office/drawing/2014/main" id="{8862A074-2C97-694A-B8E4-BAF6353BB16F}"/>
              </a:ext>
            </a:extLst>
          </p:cNvPr>
          <p:cNvSpPr/>
          <p:nvPr/>
        </p:nvSpPr>
        <p:spPr>
          <a:xfrm>
            <a:off x="820480" y="3268218"/>
            <a:ext cx="5573286" cy="1323439"/>
          </a:xfrm>
          <a:prstGeom prst="rect">
            <a:avLst/>
          </a:prstGeom>
        </p:spPr>
        <p:txBody>
          <a:bodyPr wrap="square">
            <a:spAutoFit/>
          </a:bodyPr>
          <a:lstStyle/>
          <a:p>
            <a:r>
              <a:rPr lang="en-GB" sz="2000" dirty="0">
                <a:solidFill>
                  <a:schemeClr val="accent1"/>
                </a:solidFill>
                <a:effectLst/>
                <a:latin typeface="Trueno Light" pitchFamily="2" charset="77"/>
                <a:cs typeface="Arial" panose="020B0604020202020204" pitchFamily="34" charset="0"/>
              </a:rPr>
              <a:t>Human Tra</a:t>
            </a:r>
            <a:r>
              <a:rPr lang="en-GB" sz="2000" dirty="0">
                <a:solidFill>
                  <a:schemeClr val="accent1"/>
                </a:solidFill>
                <a:latin typeface="Trueno Light" pitchFamily="2" charset="77"/>
                <a:cs typeface="Arial" panose="020B0604020202020204" pitchFamily="34" charset="0"/>
              </a:rPr>
              <a:t>fficking-is defined as arranging or facilitating the travel of another person with a view to exploitation and includes travel within a country, not just across international borders</a:t>
            </a:r>
            <a:endParaRPr lang="en-GB" sz="2000" dirty="0">
              <a:solidFill>
                <a:schemeClr val="accent1"/>
              </a:solidFill>
              <a:effectLst/>
              <a:latin typeface="Trueno Light" pitchFamily="2" charset="77"/>
              <a:cs typeface="Arial" panose="020B0604020202020204" pitchFamily="34" charset="0"/>
            </a:endParaRPr>
          </a:p>
        </p:txBody>
      </p:sp>
      <p:pic>
        <p:nvPicPr>
          <p:cNvPr id="46" name="Picture 45" descr="Shape&#10;&#10;Description automatically generated">
            <a:extLst>
              <a:ext uri="{FF2B5EF4-FFF2-40B4-BE49-F238E27FC236}">
                <a16:creationId xmlns:a16="http://schemas.microsoft.com/office/drawing/2014/main" id="{6524FF11-6949-2743-BBB3-55E575621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3065"/>
            <a:ext cx="905206" cy="678905"/>
          </a:xfrm>
          <a:prstGeom prst="rect">
            <a:avLst/>
          </a:prstGeom>
        </p:spPr>
      </p:pic>
      <p:sp>
        <p:nvSpPr>
          <p:cNvPr id="47" name="Rectangle 46">
            <a:extLst>
              <a:ext uri="{FF2B5EF4-FFF2-40B4-BE49-F238E27FC236}">
                <a16:creationId xmlns:a16="http://schemas.microsoft.com/office/drawing/2014/main" id="{D484E94B-1BE8-3A48-B6BB-4D189AC0838E}"/>
              </a:ext>
            </a:extLst>
          </p:cNvPr>
          <p:cNvSpPr/>
          <p:nvPr/>
        </p:nvSpPr>
        <p:spPr>
          <a:xfrm>
            <a:off x="820480" y="4642252"/>
            <a:ext cx="5390406" cy="707886"/>
          </a:xfrm>
          <a:prstGeom prst="rect">
            <a:avLst/>
          </a:prstGeom>
        </p:spPr>
        <p:txBody>
          <a:bodyPr wrap="square">
            <a:spAutoFit/>
          </a:bodyPr>
          <a:lstStyle/>
          <a:p>
            <a:r>
              <a:rPr lang="en-GB" sz="2000" dirty="0">
                <a:solidFill>
                  <a:srgbClr val="FF0000"/>
                </a:solidFill>
                <a:effectLst/>
                <a:latin typeface="Trueno Light" pitchFamily="2" charset="77"/>
                <a:cs typeface="Arial" panose="020B0604020202020204" pitchFamily="34" charset="0"/>
              </a:rPr>
              <a:t>YOU ARE NOT EXPECTED TO BE EXPERTS-</a:t>
            </a:r>
          </a:p>
          <a:p>
            <a:r>
              <a:rPr lang="en-GB" sz="2000" dirty="0">
                <a:solidFill>
                  <a:srgbClr val="FF0000"/>
                </a:solidFill>
                <a:effectLst/>
                <a:latin typeface="Trueno Light" pitchFamily="2" charset="77"/>
                <a:cs typeface="Arial" panose="020B0604020202020204" pitchFamily="34" charset="0"/>
              </a:rPr>
              <a:t>WE (THE POLICE</a:t>
            </a:r>
            <a:r>
              <a:rPr lang="en-GB" sz="2000">
                <a:solidFill>
                  <a:srgbClr val="FF0000"/>
                </a:solidFill>
                <a:effectLst/>
                <a:latin typeface="Trueno Light" pitchFamily="2" charset="77"/>
                <a:cs typeface="Arial" panose="020B0604020202020204" pitchFamily="34" charset="0"/>
              </a:rPr>
              <a:t>) HAVE GOT </a:t>
            </a:r>
            <a:r>
              <a:rPr lang="en-GB" sz="2000" dirty="0">
                <a:solidFill>
                  <a:srgbClr val="FF0000"/>
                </a:solidFill>
                <a:effectLst/>
                <a:latin typeface="Trueno Light" pitchFamily="2" charset="77"/>
                <a:cs typeface="Arial" panose="020B0604020202020204" pitchFamily="34" charset="0"/>
              </a:rPr>
              <a:t>THIS!</a:t>
            </a:r>
          </a:p>
        </p:txBody>
      </p:sp>
      <p:pic>
        <p:nvPicPr>
          <p:cNvPr id="48" name="Picture 47" descr="Shape&#10;&#10;Description automatically generated">
            <a:extLst>
              <a:ext uri="{FF2B5EF4-FFF2-40B4-BE49-F238E27FC236}">
                <a16:creationId xmlns:a16="http://schemas.microsoft.com/office/drawing/2014/main" id="{2781771D-1DAB-8D4F-9539-45D561885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2252"/>
            <a:ext cx="905206" cy="67890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96ABE31-5F4B-DB42-B633-9CD20CCA5E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685800"/>
            <a:ext cx="2641600" cy="5029200"/>
          </a:xfrm>
          <a:prstGeom prst="rect">
            <a:avLst/>
          </a:prstGeom>
        </p:spPr>
      </p:pic>
    </p:spTree>
    <p:extLst>
      <p:ext uri="{BB962C8B-B14F-4D97-AF65-F5344CB8AC3E}">
        <p14:creationId xmlns:p14="http://schemas.microsoft.com/office/powerpoint/2010/main" val="257847994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F1679-4263-754E-BBD0-1A6FDC17D039}"/>
              </a:ext>
            </a:extLst>
          </p:cNvPr>
          <p:cNvSpPr/>
          <p:nvPr/>
        </p:nvSpPr>
        <p:spPr>
          <a:xfrm>
            <a:off x="820480" y="1197277"/>
            <a:ext cx="6262603" cy="853214"/>
          </a:xfrm>
          <a:prstGeom prst="rect">
            <a:avLst/>
          </a:prstGeom>
        </p:spPr>
        <p:txBody>
          <a:bodyPr wrap="square">
            <a:spAutoFit/>
          </a:bodyPr>
          <a:lstStyle/>
          <a:p>
            <a:r>
              <a:rPr lang="en-GB" sz="2400" dirty="0">
                <a:solidFill>
                  <a:schemeClr val="accent1"/>
                </a:solidFill>
                <a:latin typeface="Trueno Light" pitchFamily="2" charset="77"/>
                <a:cs typeface="Arial" panose="020B0604020202020204" pitchFamily="34" charset="0"/>
              </a:rPr>
              <a:t>With recent media interest in the care industry, </a:t>
            </a:r>
            <a:r>
              <a:rPr lang="en-GB" sz="2400" i="1" dirty="0">
                <a:solidFill>
                  <a:schemeClr val="accent1"/>
                </a:solidFill>
                <a:latin typeface="Trueno Light" pitchFamily="2" charset="77"/>
                <a:cs typeface="Arial" panose="020B0604020202020204" pitchFamily="34" charset="0"/>
              </a:rPr>
              <a:t>how can you help?</a:t>
            </a:r>
            <a:endParaRPr lang="en-GB" sz="2400" i="1" dirty="0">
              <a:solidFill>
                <a:schemeClr val="accent1"/>
              </a:solidFill>
              <a:effectLst/>
              <a:latin typeface="Trueno Light" pitchFamily="2" charset="77"/>
              <a:cs typeface="Arial" panose="020B0604020202020204" pitchFamily="34" charset="0"/>
            </a:endParaRPr>
          </a:p>
        </p:txBody>
      </p:sp>
      <p:grpSp>
        <p:nvGrpSpPr>
          <p:cNvPr id="22" name="Group 21">
            <a:extLst>
              <a:ext uri="{FF2B5EF4-FFF2-40B4-BE49-F238E27FC236}">
                <a16:creationId xmlns:a16="http://schemas.microsoft.com/office/drawing/2014/main" id="{F3005DA2-B111-924C-AAF0-458EC6F1EEEB}"/>
              </a:ext>
            </a:extLst>
          </p:cNvPr>
          <p:cNvGrpSpPr/>
          <p:nvPr/>
        </p:nvGrpSpPr>
        <p:grpSpPr>
          <a:xfrm>
            <a:off x="0" y="0"/>
            <a:ext cx="2217774" cy="658456"/>
            <a:chOff x="-49161" y="-5538"/>
            <a:chExt cx="2217774" cy="658456"/>
          </a:xfrm>
        </p:grpSpPr>
        <p:grpSp>
          <p:nvGrpSpPr>
            <p:cNvPr id="23" name="Group 22">
              <a:extLst>
                <a:ext uri="{FF2B5EF4-FFF2-40B4-BE49-F238E27FC236}">
                  <a16:creationId xmlns:a16="http://schemas.microsoft.com/office/drawing/2014/main" id="{953B6D27-AC97-A64B-8BA0-BB3AAD2B46C4}"/>
                </a:ext>
              </a:extLst>
            </p:cNvPr>
            <p:cNvGrpSpPr/>
            <p:nvPr/>
          </p:nvGrpSpPr>
          <p:grpSpPr>
            <a:xfrm>
              <a:off x="-49161" y="-5538"/>
              <a:ext cx="2217774" cy="658456"/>
              <a:chOff x="1194822" y="395601"/>
              <a:chExt cx="2217774" cy="658456"/>
            </a:xfrm>
          </p:grpSpPr>
          <p:pic>
            <p:nvPicPr>
              <p:cNvPr id="25" name="Picture 24" descr="Rectangle&#10;&#10;Description automatically generated">
                <a:extLst>
                  <a:ext uri="{FF2B5EF4-FFF2-40B4-BE49-F238E27FC236}">
                    <a16:creationId xmlns:a16="http://schemas.microsoft.com/office/drawing/2014/main" id="{D28F477D-BB72-4247-9EE1-7D7E2AAF13B9}"/>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6" name="Picture 25" descr="Rectangle&#10;&#10;Description automatically generated">
                <a:extLst>
                  <a:ext uri="{FF2B5EF4-FFF2-40B4-BE49-F238E27FC236}">
                    <a16:creationId xmlns:a16="http://schemas.microsoft.com/office/drawing/2014/main" id="{4459DA7A-997B-DF44-AC44-DCD2CAD295F0}"/>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7" name="Picture 26" descr="Rectangle&#10;&#10;Description automatically generated">
                <a:extLst>
                  <a:ext uri="{FF2B5EF4-FFF2-40B4-BE49-F238E27FC236}">
                    <a16:creationId xmlns:a16="http://schemas.microsoft.com/office/drawing/2014/main" id="{9A69008B-8EE8-0440-A5DD-C86F8B3F99D1}"/>
                  </a:ext>
                </a:extLst>
              </p:cNvPr>
              <p:cNvPicPr>
                <a:picLocks noChangeAspect="1"/>
              </p:cNvPicPr>
              <p:nvPr/>
            </p:nvPicPr>
            <p:blipFill rotWithShape="1">
              <a:blip r:embed="rId2">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24" name="Picture 23" descr="Graphical user interface&#10;&#10;Description automatically generated with low confidence">
              <a:extLst>
                <a:ext uri="{FF2B5EF4-FFF2-40B4-BE49-F238E27FC236}">
                  <a16:creationId xmlns:a16="http://schemas.microsoft.com/office/drawing/2014/main" id="{A8D8AF47-19E5-9940-9D8D-8C49846C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pic>
        <p:nvPicPr>
          <p:cNvPr id="10" name="Picture 9" descr="Shape&#10;&#10;Description automatically generated">
            <a:extLst>
              <a:ext uri="{FF2B5EF4-FFF2-40B4-BE49-F238E27FC236}">
                <a16:creationId xmlns:a16="http://schemas.microsoft.com/office/drawing/2014/main" id="{8A5D82CA-E1E5-B049-A21B-9F31109F0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9939"/>
            <a:ext cx="905206" cy="678905"/>
          </a:xfrm>
          <a:prstGeom prst="rect">
            <a:avLst/>
          </a:prstGeom>
        </p:spPr>
      </p:pic>
      <p:sp>
        <p:nvSpPr>
          <p:cNvPr id="31" name="Rectangle 30">
            <a:extLst>
              <a:ext uri="{FF2B5EF4-FFF2-40B4-BE49-F238E27FC236}">
                <a16:creationId xmlns:a16="http://schemas.microsoft.com/office/drawing/2014/main" id="{C01296DF-4EC8-AF49-A537-37DCCEC5E357}"/>
              </a:ext>
            </a:extLst>
          </p:cNvPr>
          <p:cNvSpPr/>
          <p:nvPr/>
        </p:nvSpPr>
        <p:spPr>
          <a:xfrm>
            <a:off x="1860449" y="2189889"/>
            <a:ext cx="4779501" cy="400110"/>
          </a:xfrm>
          <a:prstGeom prst="rect">
            <a:avLst/>
          </a:prstGeom>
        </p:spPr>
        <p:txBody>
          <a:bodyPr wrap="square">
            <a:spAutoFit/>
          </a:bodyPr>
          <a:lstStyle/>
          <a:p>
            <a:r>
              <a:rPr lang="en-GB" sz="2000" i="1" dirty="0">
                <a:solidFill>
                  <a:schemeClr val="accent1"/>
                </a:solidFill>
                <a:latin typeface="Trueno Light" pitchFamily="2" charset="77"/>
                <a:cs typeface="Arial" panose="020B0604020202020204" pitchFamily="34" charset="0"/>
              </a:rPr>
              <a:t>S</a:t>
            </a:r>
            <a:r>
              <a:rPr lang="en-GB" sz="2000" i="1" dirty="0">
                <a:solidFill>
                  <a:schemeClr val="accent1"/>
                </a:solidFill>
                <a:effectLst/>
                <a:latin typeface="Trueno Light" pitchFamily="2" charset="77"/>
                <a:cs typeface="Arial" panose="020B0604020202020204" pitchFamily="34" charset="0"/>
              </a:rPr>
              <a:t>pot the Signs</a:t>
            </a:r>
            <a:endParaRPr lang="en-GB" dirty="0">
              <a:solidFill>
                <a:schemeClr val="accent1"/>
              </a:solidFill>
              <a:effectLst/>
              <a:latin typeface="Trueno Light" pitchFamily="2" charset="77"/>
              <a:cs typeface="Arial" panose="020B0604020202020204" pitchFamily="34" charset="0"/>
            </a:endParaRPr>
          </a:p>
        </p:txBody>
      </p:sp>
      <p:pic>
        <p:nvPicPr>
          <p:cNvPr id="32" name="Picture 31" descr="Shape&#10;&#10;Description automatically generated">
            <a:extLst>
              <a:ext uri="{FF2B5EF4-FFF2-40B4-BE49-F238E27FC236}">
                <a16:creationId xmlns:a16="http://schemas.microsoft.com/office/drawing/2014/main" id="{3978C93E-A0C2-3A43-8DE4-A69147770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37640"/>
            <a:ext cx="1860449" cy="799534"/>
          </a:xfrm>
          <a:prstGeom prst="rect">
            <a:avLst/>
          </a:prstGeom>
        </p:spPr>
      </p:pic>
      <p:sp>
        <p:nvSpPr>
          <p:cNvPr id="33" name="Rectangle 32">
            <a:extLst>
              <a:ext uri="{FF2B5EF4-FFF2-40B4-BE49-F238E27FC236}">
                <a16:creationId xmlns:a16="http://schemas.microsoft.com/office/drawing/2014/main" id="{8862A074-2C97-694A-B8E4-BAF6353BB16F}"/>
              </a:ext>
            </a:extLst>
          </p:cNvPr>
          <p:cNvSpPr/>
          <p:nvPr/>
        </p:nvSpPr>
        <p:spPr>
          <a:xfrm>
            <a:off x="2036650" y="2729397"/>
            <a:ext cx="5046433" cy="1754326"/>
          </a:xfrm>
          <a:prstGeom prst="rect">
            <a:avLst/>
          </a:prstGeom>
        </p:spPr>
        <p:txBody>
          <a:bodyPr wrap="square">
            <a:spAutoFit/>
          </a:bodyPr>
          <a:lstStyle/>
          <a:p>
            <a:r>
              <a:rPr lang="en-GB" dirty="0">
                <a:solidFill>
                  <a:srgbClr val="FF0000"/>
                </a:solidFill>
                <a:effectLst/>
                <a:latin typeface="Trueno Light" pitchFamily="2" charset="77"/>
                <a:cs typeface="Arial" panose="020B0604020202020204" pitchFamily="34" charset="0"/>
              </a:rPr>
              <a:t>*Don’t hold onto official documents</a:t>
            </a:r>
          </a:p>
          <a:p>
            <a:r>
              <a:rPr lang="en-GB" dirty="0">
                <a:solidFill>
                  <a:srgbClr val="FF0000"/>
                </a:solidFill>
                <a:latin typeface="Trueno Light" pitchFamily="2" charset="77"/>
                <a:cs typeface="Arial" panose="020B0604020202020204" pitchFamily="34" charset="0"/>
              </a:rPr>
              <a:t>*Don’t loan money.</a:t>
            </a:r>
          </a:p>
          <a:p>
            <a:r>
              <a:rPr lang="en-GB" dirty="0">
                <a:solidFill>
                  <a:srgbClr val="FF0000"/>
                </a:solidFill>
                <a:effectLst/>
                <a:latin typeface="Trueno Light" pitchFamily="2" charset="77"/>
                <a:cs typeface="Arial" panose="020B0604020202020204" pitchFamily="34" charset="0"/>
              </a:rPr>
              <a:t>*1 worker = 1 bank account</a:t>
            </a:r>
          </a:p>
          <a:p>
            <a:r>
              <a:rPr lang="en-GB" dirty="0">
                <a:solidFill>
                  <a:srgbClr val="FF0000"/>
                </a:solidFill>
                <a:latin typeface="Trueno Light" pitchFamily="2" charset="77"/>
                <a:cs typeface="Arial" panose="020B0604020202020204" pitchFamily="34" charset="0"/>
              </a:rPr>
              <a:t>*check on their welfare</a:t>
            </a:r>
          </a:p>
          <a:p>
            <a:r>
              <a:rPr lang="en-GB" dirty="0">
                <a:solidFill>
                  <a:srgbClr val="FF0000"/>
                </a:solidFill>
                <a:effectLst/>
                <a:latin typeface="Trueno Light" pitchFamily="2" charset="77"/>
                <a:cs typeface="Arial" panose="020B0604020202020204" pitchFamily="34" charset="0"/>
              </a:rPr>
              <a:t>*travel/tied accommodation is a </a:t>
            </a:r>
            <a:r>
              <a:rPr lang="en-GB" dirty="0">
                <a:solidFill>
                  <a:srgbClr val="FF0000"/>
                </a:solidFill>
                <a:latin typeface="Trueno Light" pitchFamily="2" charset="77"/>
                <a:cs typeface="Arial" panose="020B0604020202020204" pitchFamily="34" charset="0"/>
              </a:rPr>
              <a:t>reasonable cost and suitable</a:t>
            </a:r>
            <a:endParaRPr lang="en-GB" dirty="0">
              <a:solidFill>
                <a:srgbClr val="FF0000"/>
              </a:solidFill>
              <a:effectLst/>
              <a:latin typeface="Trueno Light" pitchFamily="2" charset="77"/>
              <a:cs typeface="Arial" panose="020B0604020202020204" pitchFamily="34" charset="0"/>
            </a:endParaRPr>
          </a:p>
        </p:txBody>
      </p:sp>
      <p:pic>
        <p:nvPicPr>
          <p:cNvPr id="46" name="Picture 45" descr="Shape&#10;&#10;Description automatically generated">
            <a:extLst>
              <a:ext uri="{FF2B5EF4-FFF2-40B4-BE49-F238E27FC236}">
                <a16:creationId xmlns:a16="http://schemas.microsoft.com/office/drawing/2014/main" id="{6524FF11-6949-2743-BBB3-55E575621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5969"/>
            <a:ext cx="2145323" cy="1114055"/>
          </a:xfrm>
          <a:prstGeom prst="rect">
            <a:avLst/>
          </a:prstGeom>
        </p:spPr>
      </p:pic>
      <p:sp>
        <p:nvSpPr>
          <p:cNvPr id="47" name="Rectangle 46">
            <a:extLst>
              <a:ext uri="{FF2B5EF4-FFF2-40B4-BE49-F238E27FC236}">
                <a16:creationId xmlns:a16="http://schemas.microsoft.com/office/drawing/2014/main" id="{D484E94B-1BE8-3A48-B6BB-4D189AC0838E}"/>
              </a:ext>
            </a:extLst>
          </p:cNvPr>
          <p:cNvSpPr/>
          <p:nvPr/>
        </p:nvSpPr>
        <p:spPr>
          <a:xfrm>
            <a:off x="1441938" y="4623121"/>
            <a:ext cx="5577841" cy="923330"/>
          </a:xfrm>
          <a:prstGeom prst="rect">
            <a:avLst/>
          </a:prstGeom>
        </p:spPr>
        <p:txBody>
          <a:bodyPr wrap="square">
            <a:spAutoFit/>
          </a:bodyPr>
          <a:lstStyle/>
          <a:p>
            <a:r>
              <a:rPr lang="en-GB" i="1" dirty="0">
                <a:solidFill>
                  <a:schemeClr val="accent2"/>
                </a:solidFill>
                <a:effectLst/>
                <a:latin typeface="Trueno Light" pitchFamily="2" charset="77"/>
                <a:cs typeface="Arial" panose="020B0604020202020204" pitchFamily="34" charset="0"/>
              </a:rPr>
              <a:t>Look out for unexplained injuries, appears fearful or anxious, no contact with family or friends, few personal possessions, not eating properly………..</a:t>
            </a:r>
          </a:p>
        </p:txBody>
      </p:sp>
      <p:pic>
        <p:nvPicPr>
          <p:cNvPr id="48" name="Picture 47" descr="Shape&#10;&#10;Description automatically generated">
            <a:extLst>
              <a:ext uri="{FF2B5EF4-FFF2-40B4-BE49-F238E27FC236}">
                <a16:creationId xmlns:a16="http://schemas.microsoft.com/office/drawing/2014/main" id="{2781771D-1DAB-8D4F-9539-45D561885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2252"/>
            <a:ext cx="1441938" cy="678905"/>
          </a:xfrm>
          <a:prstGeom prst="rect">
            <a:avLst/>
          </a:prstGeom>
        </p:spPr>
      </p:pic>
      <p:pic>
        <p:nvPicPr>
          <p:cNvPr id="3" name="Picture 2" descr="A picture containing text, person, underpants&#10;&#10;Description automatically generated">
            <a:extLst>
              <a:ext uri="{FF2B5EF4-FFF2-40B4-BE49-F238E27FC236}">
                <a16:creationId xmlns:a16="http://schemas.microsoft.com/office/drawing/2014/main" id="{5EAD326C-5814-4345-805C-DCB4BDFFA2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3083" y="685800"/>
            <a:ext cx="1999040" cy="5029200"/>
          </a:xfrm>
          <a:prstGeom prst="rect">
            <a:avLst/>
          </a:prstGeom>
        </p:spPr>
      </p:pic>
    </p:spTree>
    <p:extLst>
      <p:ext uri="{BB962C8B-B14F-4D97-AF65-F5344CB8AC3E}">
        <p14:creationId xmlns:p14="http://schemas.microsoft.com/office/powerpoint/2010/main" val="4047241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B2A29BD-7447-8A4D-BEAC-C3F4377E96B3}"/>
              </a:ext>
            </a:extLst>
          </p:cNvPr>
          <p:cNvGrpSpPr/>
          <p:nvPr/>
        </p:nvGrpSpPr>
        <p:grpSpPr>
          <a:xfrm>
            <a:off x="-1" y="-123"/>
            <a:ext cx="2217774" cy="658456"/>
            <a:chOff x="-49161" y="-5538"/>
            <a:chExt cx="2217774" cy="658456"/>
          </a:xfrm>
        </p:grpSpPr>
        <p:grpSp>
          <p:nvGrpSpPr>
            <p:cNvPr id="17" name="Group 16">
              <a:extLst>
                <a:ext uri="{FF2B5EF4-FFF2-40B4-BE49-F238E27FC236}">
                  <a16:creationId xmlns:a16="http://schemas.microsoft.com/office/drawing/2014/main" id="{4B05CF1F-A6B8-DB4B-A17D-85A57AC9B9A0}"/>
                </a:ext>
              </a:extLst>
            </p:cNvPr>
            <p:cNvGrpSpPr/>
            <p:nvPr/>
          </p:nvGrpSpPr>
          <p:grpSpPr>
            <a:xfrm>
              <a:off x="-49161" y="-5538"/>
              <a:ext cx="2217774" cy="658456"/>
              <a:chOff x="1194822" y="395601"/>
              <a:chExt cx="2217774" cy="658456"/>
            </a:xfrm>
          </p:grpSpPr>
          <p:pic>
            <p:nvPicPr>
              <p:cNvPr id="19" name="Picture 18" descr="Rectangle&#10;&#10;Description automatically generated">
                <a:extLst>
                  <a:ext uri="{FF2B5EF4-FFF2-40B4-BE49-F238E27FC236}">
                    <a16:creationId xmlns:a16="http://schemas.microsoft.com/office/drawing/2014/main" id="{71D6F4A8-AB4A-3B49-A61E-8C262D0E9DEE}"/>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0" name="Picture 19" descr="Rectangle&#10;&#10;Description automatically generated">
                <a:extLst>
                  <a:ext uri="{FF2B5EF4-FFF2-40B4-BE49-F238E27FC236}">
                    <a16:creationId xmlns:a16="http://schemas.microsoft.com/office/drawing/2014/main" id="{4BEDDC0B-655D-C242-B9C9-1E16F0F06AC8}"/>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1" name="Picture 20" descr="Rectangle&#10;&#10;Description automatically generated">
                <a:extLst>
                  <a:ext uri="{FF2B5EF4-FFF2-40B4-BE49-F238E27FC236}">
                    <a16:creationId xmlns:a16="http://schemas.microsoft.com/office/drawing/2014/main" id="{87112AAE-86F9-8240-824B-C5C1412CD2C1}"/>
                  </a:ext>
                </a:extLst>
              </p:cNvPr>
              <p:cNvPicPr>
                <a:picLocks noChangeAspect="1"/>
              </p:cNvPicPr>
              <p:nvPr/>
            </p:nvPicPr>
            <p:blipFill rotWithShape="1">
              <a:blip r:embed="rId2">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18" name="Picture 17" descr="Graphical user interface&#10;&#10;Description automatically generated with low confidence">
              <a:extLst>
                <a:ext uri="{FF2B5EF4-FFF2-40B4-BE49-F238E27FC236}">
                  <a16:creationId xmlns:a16="http://schemas.microsoft.com/office/drawing/2014/main" id="{95F8A10F-8020-A046-8D64-87351672C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pic>
        <p:nvPicPr>
          <p:cNvPr id="6" name="Picture 5" descr="Chart, bar chart&#10;&#10;Description automatically generated">
            <a:extLst>
              <a:ext uri="{FF2B5EF4-FFF2-40B4-BE49-F238E27FC236}">
                <a16:creationId xmlns:a16="http://schemas.microsoft.com/office/drawing/2014/main" id="{59A9E3D0-1153-BF41-9A32-4C0098B64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7837"/>
            <a:ext cx="8674100" cy="5029200"/>
          </a:xfrm>
          <a:prstGeom prst="rect">
            <a:avLst/>
          </a:prstGeom>
        </p:spPr>
      </p:pic>
      <p:sp>
        <p:nvSpPr>
          <p:cNvPr id="2" name="TextBox 1">
            <a:extLst>
              <a:ext uri="{FF2B5EF4-FFF2-40B4-BE49-F238E27FC236}">
                <a16:creationId xmlns:a16="http://schemas.microsoft.com/office/drawing/2014/main" id="{D603E208-132D-E0EB-53EB-F5EC23DE3B2F}"/>
              </a:ext>
            </a:extLst>
          </p:cNvPr>
          <p:cNvSpPr txBox="1"/>
          <p:nvPr/>
        </p:nvSpPr>
        <p:spPr>
          <a:xfrm>
            <a:off x="403800" y="1195753"/>
            <a:ext cx="6566742" cy="954107"/>
          </a:xfrm>
          <a:prstGeom prst="rect">
            <a:avLst/>
          </a:prstGeom>
          <a:noFill/>
        </p:spPr>
        <p:txBody>
          <a:bodyPr wrap="square" rtlCol="0">
            <a:spAutoFit/>
          </a:bodyPr>
          <a:lstStyle/>
          <a:p>
            <a:r>
              <a:rPr lang="en-GB" sz="2800" dirty="0"/>
              <a:t>What you can do if you suspect someone may be a victim of modern slavery?</a:t>
            </a:r>
          </a:p>
        </p:txBody>
      </p:sp>
      <p:sp>
        <p:nvSpPr>
          <p:cNvPr id="3" name="TextBox 2">
            <a:extLst>
              <a:ext uri="{FF2B5EF4-FFF2-40B4-BE49-F238E27FC236}">
                <a16:creationId xmlns:a16="http://schemas.microsoft.com/office/drawing/2014/main" id="{CAC0B020-75C6-ECCE-092F-C6DFB2CCBD62}"/>
              </a:ext>
            </a:extLst>
          </p:cNvPr>
          <p:cNvSpPr txBox="1"/>
          <p:nvPr/>
        </p:nvSpPr>
        <p:spPr>
          <a:xfrm>
            <a:off x="469900" y="2651760"/>
            <a:ext cx="7246229" cy="1015663"/>
          </a:xfrm>
          <a:prstGeom prst="rect">
            <a:avLst/>
          </a:prstGeom>
          <a:noFill/>
        </p:spPr>
        <p:txBody>
          <a:bodyPr wrap="square" rtlCol="0">
            <a:spAutoFit/>
          </a:bodyPr>
          <a:lstStyle/>
          <a:p>
            <a:r>
              <a:rPr lang="en-GB" sz="3200" dirty="0"/>
              <a:t>REPORT IT! </a:t>
            </a:r>
          </a:p>
          <a:p>
            <a:r>
              <a:rPr lang="en-GB" sz="2800" dirty="0"/>
              <a:t>Call 999        IF IN IMMEDIATE DANGER</a:t>
            </a:r>
          </a:p>
        </p:txBody>
      </p:sp>
      <p:sp>
        <p:nvSpPr>
          <p:cNvPr id="4" name="TextBox 3">
            <a:extLst>
              <a:ext uri="{FF2B5EF4-FFF2-40B4-BE49-F238E27FC236}">
                <a16:creationId xmlns:a16="http://schemas.microsoft.com/office/drawing/2014/main" id="{CDB7ED0C-3A27-DB3E-C5CA-17A9BA574700}"/>
              </a:ext>
            </a:extLst>
          </p:cNvPr>
          <p:cNvSpPr txBox="1"/>
          <p:nvPr/>
        </p:nvSpPr>
        <p:spPr>
          <a:xfrm>
            <a:off x="647113" y="4227342"/>
            <a:ext cx="6900204" cy="954107"/>
          </a:xfrm>
          <a:prstGeom prst="rect">
            <a:avLst/>
          </a:prstGeom>
          <a:noFill/>
        </p:spPr>
        <p:txBody>
          <a:bodyPr wrap="square" rtlCol="0">
            <a:spAutoFit/>
          </a:bodyPr>
          <a:lstStyle/>
          <a:p>
            <a:r>
              <a:rPr lang="en-GB" sz="2800" dirty="0"/>
              <a:t>Modern Slavery Helpline- 0800 0121 700 </a:t>
            </a:r>
          </a:p>
          <a:p>
            <a:r>
              <a:rPr lang="en-GB" sz="2800" dirty="0"/>
              <a:t>OR online at modernslaveryhelpline.org</a:t>
            </a:r>
          </a:p>
        </p:txBody>
      </p:sp>
    </p:spTree>
    <p:extLst>
      <p:ext uri="{BB962C8B-B14F-4D97-AF65-F5344CB8AC3E}">
        <p14:creationId xmlns:p14="http://schemas.microsoft.com/office/powerpoint/2010/main" val="2595194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49E-0B17-9829-E875-C552DFC34106}"/>
              </a:ext>
            </a:extLst>
          </p:cNvPr>
          <p:cNvSpPr>
            <a:spLocks noGrp="1"/>
          </p:cNvSpPr>
          <p:nvPr>
            <p:ph type="title"/>
          </p:nvPr>
        </p:nvSpPr>
        <p:spPr>
          <a:xfrm>
            <a:off x="436098" y="1125415"/>
            <a:ext cx="8194431" cy="3861582"/>
          </a:xfrm>
        </p:spPr>
        <p:txBody>
          <a:bodyPr>
            <a:normAutofit fontScale="90000"/>
          </a:bodyPr>
          <a:lstStyle/>
          <a:p>
            <a:pPr>
              <a:lnSpc>
                <a:spcPct val="107000"/>
              </a:lnSpc>
              <a:spcAft>
                <a:spcPts val="800"/>
              </a:spcAft>
            </a:pPr>
            <a:r>
              <a:rPr lang="en-GB" sz="1800" b="1" u="sng" kern="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Recommendations</a:t>
            </a:r>
            <a:br>
              <a:rPr lang="en-GB" sz="1800" kern="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br>
            <a:br>
              <a:rPr lang="en-GB" sz="1800" kern="10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br>
            <a:r>
              <a:rPr lang="en-GB" sz="1200" kern="100" dirty="0">
                <a:effectLst/>
                <a:latin typeface="Arial" panose="020B0604020202020204" pitchFamily="34" charset="0"/>
                <a:ea typeface="Calibri" panose="020F0502020204030204" pitchFamily="34" charset="0"/>
                <a:cs typeface="Times New Roman" panose="02020603050405020304" pitchFamily="18" charset="0"/>
              </a:rPr>
              <a:t>Ensure sufficient information about workers’ rights and transfer of sponsorship is provided to people intending to travel to the UK to work in the care sector using a Skilled Worker or Health and Care visa.</a:t>
            </a:r>
            <a:br>
              <a:rPr lang="en-GB" sz="1200" kern="100" dirty="0">
                <a:effectLst/>
                <a:latin typeface="Arial" panose="020B0604020202020204" pitchFamily="34" charset="0"/>
                <a:ea typeface="Calibri" panose="020F0502020204030204" pitchFamily="34" charset="0"/>
                <a:cs typeface="Times New Roman" panose="02020603050405020304" pitchFamily="18" charset="0"/>
              </a:rPr>
            </a:b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Arial" panose="020B0604020202020204" pitchFamily="34" charset="0"/>
                <a:ea typeface="Calibri" panose="020F0502020204030204" pitchFamily="34" charset="0"/>
                <a:cs typeface="Times New Roman" panose="02020603050405020304" pitchFamily="18" charset="0"/>
              </a:rPr>
              <a:t>Clear information about fees and agencies who charge in the UK </a:t>
            </a:r>
            <a:r>
              <a:rPr lang="en-GB" sz="1200" kern="100" dirty="0">
                <a:latin typeface="Arial" panose="020B0604020202020204" pitchFamily="34" charset="0"/>
                <a:ea typeface="Calibri" panose="020F0502020204030204" pitchFamily="34" charset="0"/>
                <a:cs typeface="Times New Roman" panose="02020603050405020304" pitchFamily="18" charset="0"/>
              </a:rPr>
              <a:t>or</a:t>
            </a:r>
            <a:r>
              <a:rPr lang="en-GB" sz="1200" kern="100" dirty="0">
                <a:effectLst/>
                <a:latin typeface="Arial" panose="020B0604020202020204" pitchFamily="34" charset="0"/>
                <a:ea typeface="Calibri" panose="020F0502020204030204" pitchFamily="34" charset="0"/>
                <a:cs typeface="Times New Roman" panose="02020603050405020304" pitchFamily="18" charset="0"/>
              </a:rPr>
              <a:t> abroad.</a:t>
            </a:r>
            <a:br>
              <a:rPr lang="en-GB" sz="1200" kern="100" dirty="0">
                <a:effectLst/>
                <a:latin typeface="Arial" panose="020B0604020202020204" pitchFamily="34" charset="0"/>
                <a:ea typeface="Calibri" panose="020F0502020204030204" pitchFamily="34" charset="0"/>
                <a:cs typeface="Times New Roman" panose="02020603050405020304" pitchFamily="18" charset="0"/>
              </a:rPr>
            </a:b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Arial" panose="020B0604020202020204" pitchFamily="34" charset="0"/>
                <a:ea typeface="Calibri" panose="020F0502020204030204" pitchFamily="34" charset="0"/>
                <a:cs typeface="Times New Roman" panose="02020603050405020304" pitchFamily="18" charset="0"/>
              </a:rPr>
              <a:t>Clear information about fees for any tied accommodation. Making sure any tied accommodation is legal (registered HMO, room sizes, persons per room) and facilities are available. </a:t>
            </a:r>
            <a:r>
              <a:rPr lang="en-GB" sz="1200" kern="100">
                <a:effectLst/>
                <a:latin typeface="Arial" panose="020B0604020202020204" pitchFamily="34" charset="0"/>
                <a:ea typeface="Calibri" panose="020F0502020204030204" pitchFamily="34" charset="0"/>
                <a:cs typeface="Times New Roman" panose="02020603050405020304" pitchFamily="18" charset="0"/>
              </a:rPr>
              <a:t>Include any </a:t>
            </a:r>
            <a:r>
              <a:rPr lang="en-GB" sz="1200" kern="100" dirty="0">
                <a:effectLst/>
                <a:latin typeface="Arial" panose="020B0604020202020204" pitchFamily="34" charset="0"/>
                <a:ea typeface="Calibri" panose="020F0502020204030204" pitchFamily="34" charset="0"/>
                <a:cs typeface="Times New Roman" panose="02020603050405020304" pitchFamily="18" charset="0"/>
              </a:rPr>
              <a:t>charges for travel.</a:t>
            </a:r>
            <a:br>
              <a:rPr lang="en-GB" sz="1200" kern="100" dirty="0">
                <a:effectLst/>
                <a:latin typeface="Arial" panose="020B0604020202020204" pitchFamily="34" charset="0"/>
                <a:ea typeface="Calibri" panose="020F0502020204030204" pitchFamily="34" charset="0"/>
                <a:cs typeface="Times New Roman" panose="02020603050405020304" pitchFamily="18" charset="0"/>
              </a:rPr>
            </a:b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Arial" panose="020B0604020202020204" pitchFamily="34" charset="0"/>
                <a:ea typeface="Calibri" panose="020F0502020204030204" pitchFamily="34" charset="0"/>
                <a:cs typeface="Times New Roman" panose="02020603050405020304" pitchFamily="18" charset="0"/>
              </a:rPr>
              <a:t>Implement stricter guidelines around repayment clauses and exit fees. Guidance around exit fees needing to be proportionate.</a:t>
            </a:r>
            <a:br>
              <a:rPr lang="en-GB" sz="1200" kern="100" dirty="0">
                <a:effectLst/>
                <a:latin typeface="Arial" panose="020B0604020202020204" pitchFamily="34" charset="0"/>
                <a:ea typeface="Calibri" panose="020F0502020204030204" pitchFamily="34" charset="0"/>
                <a:cs typeface="Times New Roman" panose="02020603050405020304" pitchFamily="18" charset="0"/>
              </a:rPr>
            </a:b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Arial" panose="020B0604020202020204" pitchFamily="34" charset="0"/>
                <a:ea typeface="Calibri" panose="020F0502020204030204" pitchFamily="34" charset="0"/>
                <a:cs typeface="Times New Roman" panose="02020603050405020304" pitchFamily="18" charset="0"/>
              </a:rPr>
              <a:t>Clear information about the need for a valid driving license and need for a vehicle (it is very difficult for people new to the UK to obtain bank accounts and loans for cars)</a:t>
            </a:r>
            <a:br>
              <a:rPr lang="en-GB" sz="1200" kern="100" dirty="0">
                <a:effectLst/>
                <a:latin typeface="Arial" panose="020B0604020202020204" pitchFamily="34" charset="0"/>
                <a:ea typeface="Calibri" panose="020F0502020204030204" pitchFamily="34" charset="0"/>
                <a:cs typeface="Times New Roman" panose="02020603050405020304" pitchFamily="18" charset="0"/>
              </a:rPr>
            </a:br>
            <a:br>
              <a:rPr lang="en-GB" sz="1200" kern="100" dirty="0">
                <a:effectLst/>
                <a:latin typeface="Arial" panose="020B0604020202020204" pitchFamily="34" charset="0"/>
                <a:ea typeface="Calibri" panose="020F0502020204030204" pitchFamily="34" charset="0"/>
                <a:cs typeface="Times New Roman" panose="02020603050405020304" pitchFamily="18" charset="0"/>
              </a:rPr>
            </a:br>
            <a:r>
              <a:rPr lang="en-GB" sz="1200" kern="100" dirty="0">
                <a:effectLst/>
                <a:latin typeface="Arial" panose="020B0604020202020204" pitchFamily="34" charset="0"/>
                <a:ea typeface="Calibri" panose="020F0502020204030204" pitchFamily="34" charset="0"/>
                <a:cs typeface="Times New Roman" panose="02020603050405020304" pitchFamily="18" charset="0"/>
              </a:rPr>
              <a:t>Help is out there for employers…..</a:t>
            </a:r>
            <a:br>
              <a:rPr lang="en-GB" sz="1200" kern="100" dirty="0">
                <a:effectLst/>
                <a:latin typeface="Arial" panose="020B0604020202020204" pitchFamily="34" charset="0"/>
                <a:ea typeface="Calibri" panose="020F0502020204030204" pitchFamily="34" charset="0"/>
                <a:cs typeface="Times New Roman" panose="02020603050405020304" pitchFamily="18" charset="0"/>
              </a:rPr>
            </a:br>
            <a:r>
              <a:rPr lang="en-GB" sz="1300" dirty="0">
                <a:hlinkClick r:id="rId2"/>
              </a:rPr>
              <a:t>Code of practice for the international recruitment of health and social care personnel - GOV.UK (www.gov.uk)</a:t>
            </a:r>
            <a:br>
              <a:rPr lang="en-GB" sz="1300" kern="100" dirty="0">
                <a:effectLst/>
                <a:latin typeface="Arial" panose="020B0604020202020204" pitchFamily="34" charset="0"/>
                <a:ea typeface="Calibri" panose="020F0502020204030204" pitchFamily="34" charset="0"/>
                <a:cs typeface="Times New Roman" panose="02020603050405020304" pitchFamily="18" charset="0"/>
              </a:rPr>
            </a:br>
            <a:br>
              <a:rPr lang="en-GB" sz="1400" kern="100" dirty="0">
                <a:effectLst/>
                <a:latin typeface="Arial" panose="020B0604020202020204" pitchFamily="34" charset="0"/>
                <a:ea typeface="Calibri" panose="020F0502020204030204" pitchFamily="34" charset="0"/>
                <a:cs typeface="Times New Roman" panose="02020603050405020304" pitchFamily="18" charset="0"/>
              </a:rPr>
            </a:br>
            <a:r>
              <a:rPr lang="en-GB"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https://www.gov.uk/government/publications/applying-for-health-and-social-care-jobs-in-the-uk-from-abroad/part-1-applying-for-health-and-social-care-jobs-in-the-uk-from-abroad</a:t>
            </a:r>
            <a:br>
              <a:rPr lang="en-GB" sz="1100" kern="100" dirty="0">
                <a:effectLst/>
                <a:latin typeface="Calibri" panose="020F0502020204030204" pitchFamily="34" charset="0"/>
                <a:ea typeface="Calibri" panose="020F0502020204030204" pitchFamily="34" charset="0"/>
                <a:cs typeface="Times New Roman" panose="02020603050405020304" pitchFamily="18" charset="0"/>
              </a:rPr>
            </a:br>
            <a:br>
              <a:rPr lang="en-GB" sz="1100" kern="100" dirty="0">
                <a:effectLst/>
                <a:latin typeface="Arial" panose="020B0604020202020204" pitchFamily="34" charset="0"/>
                <a:ea typeface="Calibri" panose="020F0502020204030204" pitchFamily="34" charset="0"/>
                <a:cs typeface="Times New Roman" panose="02020603050405020304" pitchFamily="18" charset="0"/>
              </a:rPr>
            </a:br>
            <a:r>
              <a:rPr lang="en-GB"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https://www.gov.uk/government/publications/applying-for-health-and-social-care-jobs-in-the-uk-from-abroad/part-1-applying-for-health-and-social-care-jobs-in-the-uk-from-abroad</a:t>
            </a:r>
            <a:br>
              <a:rPr lang="en-GB"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b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https://assets.publishing.service.gov.uk/media/6399db9b8fa8f50dd8be30b0/Advice_to_help_you_stay_safe.pdf</a:t>
            </a:r>
            <a:br>
              <a:rPr lang="en-GB"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b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https://www.skillsforcare.org.uk/Recruitment-support/International-recruitment/International-recruitment.aspx#</a:t>
            </a:r>
            <a:br>
              <a:rPr lang="en-GB" sz="1100" kern="100" dirty="0">
                <a:effectLst/>
                <a:latin typeface="Calibri" panose="020F0502020204030204" pitchFamily="34" charset="0"/>
                <a:ea typeface="Calibri" panose="020F0502020204030204" pitchFamily="34" charset="0"/>
                <a:cs typeface="Times New Roman" panose="02020603050405020304" pitchFamily="18" charset="0"/>
              </a:rPr>
            </a:br>
            <a:br>
              <a:rPr lang="en-GB" sz="1400" kern="100" dirty="0">
                <a:effectLst/>
                <a:latin typeface="Arial" panose="020B0604020202020204" pitchFamily="34" charset="0"/>
                <a:ea typeface="Calibri" panose="020F0502020204030204" pitchFamily="34" charset="0"/>
                <a:cs typeface="Times New Roman" panose="02020603050405020304" pitchFamily="18" charset="0"/>
              </a:rPr>
            </a:br>
            <a:br>
              <a:rPr lang="en-GB" sz="1400" kern="100" dirty="0">
                <a:effectLst/>
                <a:latin typeface="Arial" panose="020B0604020202020204" pitchFamily="34" charset="0"/>
                <a:ea typeface="Calibri" panose="020F0502020204030204" pitchFamily="34" charset="0"/>
                <a:cs typeface="Times New Roman" panose="02020603050405020304" pitchFamily="18" charset="0"/>
              </a:rPr>
            </a:br>
            <a:br>
              <a:rPr lang="en-GB" sz="14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400" dirty="0"/>
          </a:p>
        </p:txBody>
      </p:sp>
    </p:spTree>
    <p:extLst>
      <p:ext uri="{BB962C8B-B14F-4D97-AF65-F5344CB8AC3E}">
        <p14:creationId xmlns:p14="http://schemas.microsoft.com/office/powerpoint/2010/main" val="413854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B2A29BD-7447-8A4D-BEAC-C3F4377E96B3}"/>
              </a:ext>
            </a:extLst>
          </p:cNvPr>
          <p:cNvGrpSpPr/>
          <p:nvPr/>
        </p:nvGrpSpPr>
        <p:grpSpPr>
          <a:xfrm>
            <a:off x="-1" y="0"/>
            <a:ext cx="2217774" cy="658456"/>
            <a:chOff x="-49161" y="-5538"/>
            <a:chExt cx="2217774" cy="658456"/>
          </a:xfrm>
        </p:grpSpPr>
        <p:grpSp>
          <p:nvGrpSpPr>
            <p:cNvPr id="17" name="Group 16">
              <a:extLst>
                <a:ext uri="{FF2B5EF4-FFF2-40B4-BE49-F238E27FC236}">
                  <a16:creationId xmlns:a16="http://schemas.microsoft.com/office/drawing/2014/main" id="{4B05CF1F-A6B8-DB4B-A17D-85A57AC9B9A0}"/>
                </a:ext>
              </a:extLst>
            </p:cNvPr>
            <p:cNvGrpSpPr/>
            <p:nvPr/>
          </p:nvGrpSpPr>
          <p:grpSpPr>
            <a:xfrm>
              <a:off x="-49161" y="-5538"/>
              <a:ext cx="2217774" cy="658456"/>
              <a:chOff x="1194822" y="395601"/>
              <a:chExt cx="2217774" cy="658456"/>
            </a:xfrm>
          </p:grpSpPr>
          <p:pic>
            <p:nvPicPr>
              <p:cNvPr id="19" name="Picture 18" descr="Rectangle&#10;&#10;Description automatically generated">
                <a:extLst>
                  <a:ext uri="{FF2B5EF4-FFF2-40B4-BE49-F238E27FC236}">
                    <a16:creationId xmlns:a16="http://schemas.microsoft.com/office/drawing/2014/main" id="{71D6F4A8-AB4A-3B49-A61E-8C262D0E9DEE}"/>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598623" y="395601"/>
                <a:ext cx="1813973" cy="658456"/>
              </a:xfrm>
              <a:prstGeom prst="rect">
                <a:avLst/>
              </a:prstGeom>
            </p:spPr>
          </p:pic>
          <p:pic>
            <p:nvPicPr>
              <p:cNvPr id="20" name="Picture 19" descr="Rectangle&#10;&#10;Description automatically generated">
                <a:extLst>
                  <a:ext uri="{FF2B5EF4-FFF2-40B4-BE49-F238E27FC236}">
                    <a16:creationId xmlns:a16="http://schemas.microsoft.com/office/drawing/2014/main" id="{4BEDDC0B-655D-C242-B9C9-1E16F0F06AC8}"/>
                  </a:ext>
                </a:extLst>
              </p:cNvPr>
              <p:cNvPicPr>
                <a:picLocks noChangeAspect="1"/>
              </p:cNvPicPr>
              <p:nvPr/>
            </p:nvPicPr>
            <p:blipFill rotWithShape="1">
              <a:blip r:embed="rId2">
                <a:extLst>
                  <a:ext uri="{28A0092B-C50C-407E-A947-70E740481C1C}">
                    <a14:useLocalDpi xmlns:a14="http://schemas.microsoft.com/office/drawing/2010/main" val="0"/>
                  </a:ext>
                </a:extLst>
              </a:blip>
              <a:srcRect l="76503" t="25319" r="766" b="24786"/>
              <a:stretch/>
            </p:blipFill>
            <p:spPr>
              <a:xfrm>
                <a:off x="1417499" y="395601"/>
                <a:ext cx="1813973" cy="658456"/>
              </a:xfrm>
              <a:prstGeom prst="rect">
                <a:avLst/>
              </a:prstGeom>
            </p:spPr>
          </p:pic>
          <p:pic>
            <p:nvPicPr>
              <p:cNvPr id="21" name="Picture 20" descr="Rectangle&#10;&#10;Description automatically generated">
                <a:extLst>
                  <a:ext uri="{FF2B5EF4-FFF2-40B4-BE49-F238E27FC236}">
                    <a16:creationId xmlns:a16="http://schemas.microsoft.com/office/drawing/2014/main" id="{87112AAE-86F9-8240-824B-C5C1412CD2C1}"/>
                  </a:ext>
                </a:extLst>
              </p:cNvPr>
              <p:cNvPicPr>
                <a:picLocks noChangeAspect="1"/>
              </p:cNvPicPr>
              <p:nvPr/>
            </p:nvPicPr>
            <p:blipFill rotWithShape="1">
              <a:blip r:embed="rId2">
                <a:extLst>
                  <a:ext uri="{28A0092B-C50C-407E-A947-70E740481C1C}">
                    <a14:useLocalDpi xmlns:a14="http://schemas.microsoft.com/office/drawing/2010/main" val="0"/>
                  </a:ext>
                </a:extLst>
              </a:blip>
              <a:srcRect l="75921" t="25319" r="766" b="24786"/>
              <a:stretch/>
            </p:blipFill>
            <p:spPr>
              <a:xfrm>
                <a:off x="1194822" y="395601"/>
                <a:ext cx="1860449" cy="658456"/>
              </a:xfrm>
              <a:prstGeom prst="rect">
                <a:avLst/>
              </a:prstGeom>
            </p:spPr>
          </p:pic>
        </p:grpSp>
        <p:pic>
          <p:nvPicPr>
            <p:cNvPr id="18" name="Picture 17" descr="Graphical user interface&#10;&#10;Description automatically generated with low confidence">
              <a:extLst>
                <a:ext uri="{FF2B5EF4-FFF2-40B4-BE49-F238E27FC236}">
                  <a16:creationId xmlns:a16="http://schemas.microsoft.com/office/drawing/2014/main" id="{95F8A10F-8020-A046-8D64-87351672C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1" y="100996"/>
              <a:ext cx="1109686" cy="454892"/>
            </a:xfrm>
            <a:prstGeom prst="rect">
              <a:avLst/>
            </a:prstGeom>
          </p:spPr>
        </p:pic>
      </p:grpSp>
      <p:pic>
        <p:nvPicPr>
          <p:cNvPr id="5" name="Picture 4" descr="Background pattern&#10;&#10;Description automatically generated">
            <a:extLst>
              <a:ext uri="{FF2B5EF4-FFF2-40B4-BE49-F238E27FC236}">
                <a16:creationId xmlns:a16="http://schemas.microsoft.com/office/drawing/2014/main" id="{ACD37754-4B6C-EA41-89A9-5CDCF05BC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6901"/>
            <a:ext cx="8674100" cy="5029200"/>
          </a:xfrm>
          <a:prstGeom prst="rect">
            <a:avLst/>
          </a:prstGeom>
        </p:spPr>
      </p:pic>
      <p:sp>
        <p:nvSpPr>
          <p:cNvPr id="2" name="TextBox 1">
            <a:extLst>
              <a:ext uri="{FF2B5EF4-FFF2-40B4-BE49-F238E27FC236}">
                <a16:creationId xmlns:a16="http://schemas.microsoft.com/office/drawing/2014/main" id="{689B441D-D7E4-1FFF-6A26-5406512576B1}"/>
              </a:ext>
            </a:extLst>
          </p:cNvPr>
          <p:cNvSpPr txBox="1"/>
          <p:nvPr/>
        </p:nvSpPr>
        <p:spPr>
          <a:xfrm>
            <a:off x="288388" y="1188719"/>
            <a:ext cx="6731389" cy="461665"/>
          </a:xfrm>
          <a:prstGeom prst="rect">
            <a:avLst/>
          </a:prstGeom>
          <a:noFill/>
        </p:spPr>
        <p:txBody>
          <a:bodyPr wrap="square" rtlCol="0">
            <a:spAutoFit/>
          </a:bodyPr>
          <a:lstStyle/>
          <a:p>
            <a:r>
              <a:rPr lang="en-GB" sz="2400" dirty="0">
                <a:solidFill>
                  <a:schemeClr val="bg1"/>
                </a:solidFill>
              </a:rPr>
              <a:t>I am always happy to discuss any concerns</a:t>
            </a:r>
          </a:p>
        </p:txBody>
      </p:sp>
      <p:sp>
        <p:nvSpPr>
          <p:cNvPr id="3" name="TextBox 2">
            <a:extLst>
              <a:ext uri="{FF2B5EF4-FFF2-40B4-BE49-F238E27FC236}">
                <a16:creationId xmlns:a16="http://schemas.microsoft.com/office/drawing/2014/main" id="{7A308F5D-5A71-6DE0-BA72-4386E13BF374}"/>
              </a:ext>
            </a:extLst>
          </p:cNvPr>
          <p:cNvSpPr txBox="1"/>
          <p:nvPr/>
        </p:nvSpPr>
        <p:spPr>
          <a:xfrm>
            <a:off x="201101" y="2665828"/>
            <a:ext cx="7219607" cy="1046440"/>
          </a:xfrm>
          <a:prstGeom prst="rect">
            <a:avLst/>
          </a:prstGeom>
          <a:noFill/>
        </p:spPr>
        <p:txBody>
          <a:bodyPr wrap="square" rtlCol="0">
            <a:spAutoFit/>
          </a:bodyPr>
          <a:lstStyle/>
          <a:p>
            <a:r>
              <a:rPr lang="en-GB" dirty="0">
                <a:solidFill>
                  <a:schemeClr val="bg1"/>
                </a:solidFill>
              </a:rPr>
              <a:t>Email- </a:t>
            </a:r>
            <a:r>
              <a:rPr lang="en-GB" sz="2000" dirty="0">
                <a:solidFill>
                  <a:schemeClr val="bg1"/>
                </a:solidFill>
                <a:hlinkClick r:id="rId5"/>
              </a:rPr>
              <a:t>Beverly.faull@devonandcornwall.pnn.police.uk</a:t>
            </a:r>
            <a:r>
              <a:rPr lang="en-GB" sz="2000" dirty="0">
                <a:solidFill>
                  <a:schemeClr val="bg1"/>
                </a:solidFill>
              </a:rPr>
              <a:t> </a:t>
            </a:r>
          </a:p>
          <a:p>
            <a:r>
              <a:rPr lang="en-GB" dirty="0">
                <a:solidFill>
                  <a:schemeClr val="bg1"/>
                </a:solidFill>
              </a:rPr>
              <a:t>or </a:t>
            </a:r>
            <a:r>
              <a:rPr lang="en-GB" sz="2400" dirty="0">
                <a:solidFill>
                  <a:schemeClr val="bg1"/>
                </a:solidFill>
              </a:rPr>
              <a:t>mobile 07525 408028 </a:t>
            </a:r>
            <a:r>
              <a:rPr lang="en-GB" dirty="0">
                <a:solidFill>
                  <a:schemeClr val="bg1"/>
                </a:solidFill>
              </a:rPr>
              <a:t>(not 24hrs) I work shifts so do have some time off</a:t>
            </a:r>
          </a:p>
        </p:txBody>
      </p:sp>
      <p:sp>
        <p:nvSpPr>
          <p:cNvPr id="4" name="TextBox 3">
            <a:extLst>
              <a:ext uri="{FF2B5EF4-FFF2-40B4-BE49-F238E27FC236}">
                <a16:creationId xmlns:a16="http://schemas.microsoft.com/office/drawing/2014/main" id="{A36565E3-F273-0D39-0EC5-947F00760D22}"/>
              </a:ext>
            </a:extLst>
          </p:cNvPr>
          <p:cNvSpPr txBox="1"/>
          <p:nvPr/>
        </p:nvSpPr>
        <p:spPr>
          <a:xfrm>
            <a:off x="755944" y="4526280"/>
            <a:ext cx="6031718" cy="646331"/>
          </a:xfrm>
          <a:prstGeom prst="rect">
            <a:avLst/>
          </a:prstGeom>
          <a:noFill/>
        </p:spPr>
        <p:txBody>
          <a:bodyPr wrap="square" rtlCol="0">
            <a:spAutoFit/>
          </a:bodyPr>
          <a:lstStyle/>
          <a:p>
            <a:r>
              <a:rPr lang="en-GB" sz="3600" dirty="0">
                <a:solidFill>
                  <a:schemeClr val="bg1"/>
                </a:solidFill>
              </a:rPr>
              <a:t>ANY QUESTIONS?</a:t>
            </a:r>
          </a:p>
        </p:txBody>
      </p:sp>
      <p:pic>
        <p:nvPicPr>
          <p:cNvPr id="6" name="Content Placeholder 5" descr="A dog lying on its back&#10;&#10;Description automatically generated with low confidence">
            <a:extLst>
              <a:ext uri="{FF2B5EF4-FFF2-40B4-BE49-F238E27FC236}">
                <a16:creationId xmlns:a16="http://schemas.microsoft.com/office/drawing/2014/main" id="{E2FCE99E-57FD-C537-3FA4-94CCBC491E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793" y="3630516"/>
            <a:ext cx="1751429" cy="1658019"/>
          </a:xfrm>
          <a:prstGeom prst="rect">
            <a:avLst/>
          </a:prstGeom>
        </p:spPr>
      </p:pic>
    </p:spTree>
    <p:extLst>
      <p:ext uri="{BB962C8B-B14F-4D97-AF65-F5344CB8AC3E}">
        <p14:creationId xmlns:p14="http://schemas.microsoft.com/office/powerpoint/2010/main" val="209807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0C89FAFE3882479461DC0094AC9A02" ma:contentTypeVersion="4" ma:contentTypeDescription="Create a new document." ma:contentTypeScope="" ma:versionID="9e8ae18bffc6e7e5becd2d3f4eba41ab">
  <xsd:schema xmlns:xsd="http://www.w3.org/2001/XMLSchema" xmlns:xs="http://www.w3.org/2001/XMLSchema" xmlns:p="http://schemas.microsoft.com/office/2006/metadata/properties" xmlns:ns2="b9c44e2f-12af-4262-ac5e-6f89c45ee12b" targetNamespace="http://schemas.microsoft.com/office/2006/metadata/properties" ma:root="true" ma:fieldsID="9117d49a51d55d440009976f4d40caa8" ns2:_="">
    <xsd:import namespace="b9c44e2f-12af-4262-ac5e-6f89c45ee12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44e2f-12af-4262-ac5e-6f89c45ee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52FB64-7396-4B2E-8F94-39790FD78FC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C5EEE90-A579-44CB-AC87-1ECCC5125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c44e2f-12af-4262-ac5e-6f89c45e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D8F8BC-559A-4718-80E3-CA9161A315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2516</TotalTime>
  <Words>643</Words>
  <Application>Microsoft Office PowerPoint</Application>
  <PresentationFormat>On-screen Show (16:10)</PresentationFormat>
  <Paragraphs>39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Segoe UI</vt:lpstr>
      <vt:lpstr>Trueno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Ensure sufficient information about workers’ rights and transfer of sponsorship is provided to people intending to travel to the UK to work in the care sector using a Skilled Worker or Health and Care visa.  Clear information about fees and agencies who charge in the UK or abroad.  Clear information about fees for any tied accommodation. Making sure any tied accommodation is legal (registered HMO, room sizes, persons per room) and facilities are available. Include any charges for travel.  Implement stricter guidelines around repayment clauses and exit fees. Guidance around exit fees needing to be proportionate.  Clear information about the need for a valid driving license and need for a vehicle (it is very difficult for people new to the UK to obtain bank accounts and loans for cars)  Help is out there for employers….. Code of practice for the international recruitment of health and social care personnel - GOV.UK (www.gov.uk)  https://www.gov.uk/government/publications/applying-for-health-and-social-care-jobs-in-the-uk-from-abroad/part-1-applying-for-health-and-social-care-jobs-in-the-uk-from-abroad  https://www.gov.uk/government/publications/applying-for-health-and-social-care-jobs-in-the-uk-from-abroad/part-1-applying-for-health-and-social-care-jobs-in-the-uk-from-abroad  https://assets.publishing.service.gov.uk/media/6399db9b8fa8f50dd8be30b0/Advice_to_help_you_stay_safe.pdf  https://www.skillsforcare.org.uk/Recruitment-support/International-recruitment/International-recruitment.aspx#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Joanne 15852</dc:creator>
  <cp:lastModifiedBy>FAULL Beverly 30268</cp:lastModifiedBy>
  <cp:revision>88</cp:revision>
  <cp:lastPrinted>2020-11-16T08:19:40Z</cp:lastPrinted>
  <dcterms:created xsi:type="dcterms:W3CDTF">2020-11-13T09:37:49Z</dcterms:created>
  <dcterms:modified xsi:type="dcterms:W3CDTF">2024-03-21T17:42:22Z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bfa385-8296-4297-a9ac-837a1833737a_Enabled">
    <vt:lpwstr>true</vt:lpwstr>
  </property>
  <property fmtid="{D5CDD505-2E9C-101B-9397-08002B2CF9AE}" pid="3" name="MSIP_Label_ccbfa385-8296-4297-a9ac-837a1833737a_SetDate">
    <vt:lpwstr>2023-12-07T17:14:29Z</vt:lpwstr>
  </property>
  <property fmtid="{D5CDD505-2E9C-101B-9397-08002B2CF9AE}" pid="4" name="MSIP_Label_ccbfa385-8296-4297-a9ac-837a1833737a_Method">
    <vt:lpwstr>Standard</vt:lpwstr>
  </property>
  <property fmtid="{D5CDD505-2E9C-101B-9397-08002B2CF9AE}" pid="5" name="MSIP_Label_ccbfa385-8296-4297-a9ac-837a1833737a_Name">
    <vt:lpwstr>ccbfa385-8296-4297-a9ac-837a1833737a</vt:lpwstr>
  </property>
  <property fmtid="{D5CDD505-2E9C-101B-9397-08002B2CF9AE}" pid="6" name="MSIP_Label_ccbfa385-8296-4297-a9ac-837a1833737a_SiteId">
    <vt:lpwstr>4515d0c5-b418-4cfa-9741-222da68a18d7</vt:lpwstr>
  </property>
  <property fmtid="{D5CDD505-2E9C-101B-9397-08002B2CF9AE}" pid="7" name="MSIP_Label_ccbfa385-8296-4297-a9ac-837a1833737a_ActionId">
    <vt:lpwstr>c6694525-e5da-4555-b702-82fa42a446f8</vt:lpwstr>
  </property>
  <property fmtid="{D5CDD505-2E9C-101B-9397-08002B2CF9AE}" pid="8" name="MSIP_Label_ccbfa385-8296-4297-a9ac-837a1833737a_ContentBits">
    <vt:lpwstr>0</vt:lpwstr>
  </property>
  <property fmtid="{D5CDD505-2E9C-101B-9397-08002B2CF9AE}" pid="9" name="ContentTypeId">
    <vt:lpwstr>0x010100830C89FAFE3882479461DC0094AC9A02</vt:lpwstr>
  </property>
</Properties>
</file>